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221"/>
  </p:notesMasterIdLst>
  <p:sldIdLst>
    <p:sldId id="256" r:id="rId3"/>
    <p:sldId id="986" r:id="rId4"/>
    <p:sldId id="976" r:id="rId5"/>
    <p:sldId id="283" r:id="rId6"/>
    <p:sldId id="3190" r:id="rId7"/>
    <p:sldId id="3183" r:id="rId8"/>
    <p:sldId id="281" r:id="rId9"/>
    <p:sldId id="3101" r:id="rId10"/>
    <p:sldId id="2983" r:id="rId11"/>
    <p:sldId id="3184" r:id="rId12"/>
    <p:sldId id="3100" r:id="rId13"/>
    <p:sldId id="991" r:id="rId14"/>
    <p:sldId id="980" r:id="rId15"/>
    <p:sldId id="3025" r:id="rId16"/>
    <p:sldId id="3017" r:id="rId17"/>
    <p:sldId id="988" r:id="rId18"/>
    <p:sldId id="3185" r:id="rId19"/>
    <p:sldId id="3033" r:id="rId20"/>
    <p:sldId id="3023" r:id="rId21"/>
    <p:sldId id="3028" r:id="rId22"/>
    <p:sldId id="2988" r:id="rId23"/>
    <p:sldId id="981" r:id="rId24"/>
    <p:sldId id="997" r:id="rId25"/>
    <p:sldId id="998" r:id="rId26"/>
    <p:sldId id="999" r:id="rId27"/>
    <p:sldId id="3186" r:id="rId28"/>
    <p:sldId id="3188" r:id="rId29"/>
    <p:sldId id="3189" r:id="rId30"/>
    <p:sldId id="1059" r:id="rId31"/>
    <p:sldId id="483" r:id="rId32"/>
    <p:sldId id="3174" r:id="rId33"/>
    <p:sldId id="2989" r:id="rId34"/>
    <p:sldId id="1053" r:id="rId35"/>
    <p:sldId id="915" r:id="rId36"/>
    <p:sldId id="1050" r:id="rId37"/>
    <p:sldId id="1060" r:id="rId38"/>
    <p:sldId id="1061" r:id="rId39"/>
    <p:sldId id="3098" r:id="rId40"/>
    <p:sldId id="3097" r:id="rId41"/>
    <p:sldId id="3096" r:id="rId42"/>
    <p:sldId id="3021" r:id="rId43"/>
    <p:sldId id="3022" r:id="rId44"/>
    <p:sldId id="3018" r:id="rId45"/>
    <p:sldId id="3019" r:id="rId46"/>
    <p:sldId id="3029" r:id="rId47"/>
    <p:sldId id="3020" r:id="rId48"/>
    <p:sldId id="1071" r:id="rId49"/>
    <p:sldId id="1062" r:id="rId50"/>
    <p:sldId id="1063" r:id="rId51"/>
    <p:sldId id="1064" r:id="rId52"/>
    <p:sldId id="1070" r:id="rId53"/>
    <p:sldId id="3187" r:id="rId54"/>
    <p:sldId id="1065" r:id="rId55"/>
    <p:sldId id="265" r:id="rId56"/>
    <p:sldId id="1069" r:id="rId57"/>
    <p:sldId id="3027" r:id="rId58"/>
    <p:sldId id="1079" r:id="rId59"/>
    <p:sldId id="3032" r:id="rId60"/>
    <p:sldId id="3024" r:id="rId61"/>
    <p:sldId id="3030" r:id="rId62"/>
    <p:sldId id="3031" r:id="rId63"/>
    <p:sldId id="1078" r:id="rId64"/>
    <p:sldId id="959" r:id="rId65"/>
    <p:sldId id="1066" r:id="rId66"/>
    <p:sldId id="1067" r:id="rId67"/>
    <p:sldId id="1068" r:id="rId68"/>
    <p:sldId id="989" r:id="rId69"/>
    <p:sldId id="3012" r:id="rId70"/>
    <p:sldId id="3013" r:id="rId71"/>
    <p:sldId id="3015" r:id="rId72"/>
    <p:sldId id="1058" r:id="rId73"/>
    <p:sldId id="990" r:id="rId74"/>
    <p:sldId id="987" r:id="rId75"/>
    <p:sldId id="3099" r:id="rId76"/>
    <p:sldId id="992" r:id="rId77"/>
    <p:sldId id="994" r:id="rId78"/>
    <p:sldId id="993" r:id="rId79"/>
    <p:sldId id="996" r:id="rId80"/>
    <p:sldId id="995" r:id="rId81"/>
    <p:sldId id="979" r:id="rId82"/>
    <p:sldId id="3026" r:id="rId83"/>
    <p:sldId id="3016" r:id="rId84"/>
    <p:sldId id="982" r:id="rId85"/>
    <p:sldId id="1054" r:id="rId86"/>
    <p:sldId id="1055" r:id="rId87"/>
    <p:sldId id="1056" r:id="rId88"/>
    <p:sldId id="1057" r:id="rId89"/>
    <p:sldId id="1001" r:id="rId90"/>
    <p:sldId id="983" r:id="rId91"/>
    <p:sldId id="472" r:id="rId92"/>
    <p:sldId id="1002" r:id="rId93"/>
    <p:sldId id="944" r:id="rId94"/>
    <p:sldId id="968" r:id="rId95"/>
    <p:sldId id="946" r:id="rId96"/>
    <p:sldId id="1076" r:id="rId97"/>
    <p:sldId id="947" r:id="rId98"/>
    <p:sldId id="284" r:id="rId99"/>
    <p:sldId id="984" r:id="rId100"/>
    <p:sldId id="1003" r:id="rId101"/>
    <p:sldId id="897" r:id="rId102"/>
    <p:sldId id="293" r:id="rId103"/>
    <p:sldId id="901" r:id="rId104"/>
    <p:sldId id="895" r:id="rId105"/>
    <p:sldId id="263" r:id="rId106"/>
    <p:sldId id="1074" r:id="rId107"/>
    <p:sldId id="1073" r:id="rId108"/>
    <p:sldId id="1075" r:id="rId109"/>
    <p:sldId id="1072" r:id="rId110"/>
    <p:sldId id="1077" r:id="rId111"/>
    <p:sldId id="932" r:id="rId112"/>
    <p:sldId id="937" r:id="rId113"/>
    <p:sldId id="935" r:id="rId114"/>
    <p:sldId id="933" r:id="rId115"/>
    <p:sldId id="934" r:id="rId116"/>
    <p:sldId id="260" r:id="rId117"/>
    <p:sldId id="938" r:id="rId118"/>
    <p:sldId id="474" r:id="rId119"/>
    <p:sldId id="484" r:id="rId120"/>
    <p:sldId id="931" r:id="rId121"/>
    <p:sldId id="930" r:id="rId122"/>
    <p:sldId id="282" r:id="rId123"/>
    <p:sldId id="920" r:id="rId124"/>
    <p:sldId id="307" r:id="rId125"/>
    <p:sldId id="925" r:id="rId126"/>
    <p:sldId id="349" r:id="rId127"/>
    <p:sldId id="1051" r:id="rId128"/>
    <p:sldId id="1052" r:id="rId129"/>
    <p:sldId id="924" r:id="rId130"/>
    <p:sldId id="268" r:id="rId131"/>
    <p:sldId id="1005" r:id="rId132"/>
    <p:sldId id="985" r:id="rId133"/>
    <p:sldId id="3011" r:id="rId134"/>
    <p:sldId id="1004" r:id="rId135"/>
    <p:sldId id="3150" r:id="rId136"/>
    <p:sldId id="3146" r:id="rId137"/>
    <p:sldId id="3148" r:id="rId138"/>
    <p:sldId id="3149" r:id="rId139"/>
    <p:sldId id="257" r:id="rId140"/>
    <p:sldId id="966" r:id="rId141"/>
    <p:sldId id="2982" r:id="rId142"/>
    <p:sldId id="3151" r:id="rId143"/>
    <p:sldId id="3078" r:id="rId144"/>
    <p:sldId id="2986" r:id="rId145"/>
    <p:sldId id="2991" r:id="rId146"/>
    <p:sldId id="962" r:id="rId147"/>
    <p:sldId id="3152" r:id="rId148"/>
    <p:sldId id="3153" r:id="rId149"/>
    <p:sldId id="482" r:id="rId150"/>
    <p:sldId id="965" r:id="rId151"/>
    <p:sldId id="967" r:id="rId152"/>
    <p:sldId id="958" r:id="rId153"/>
    <p:sldId id="948" r:id="rId154"/>
    <p:sldId id="971" r:id="rId155"/>
    <p:sldId id="3154" r:id="rId156"/>
    <p:sldId id="3089" r:id="rId157"/>
    <p:sldId id="3142" r:id="rId158"/>
    <p:sldId id="3145" r:id="rId159"/>
    <p:sldId id="3147" r:id="rId160"/>
    <p:sldId id="258" r:id="rId161"/>
    <p:sldId id="943" r:id="rId162"/>
    <p:sldId id="945" r:id="rId163"/>
    <p:sldId id="410" r:id="rId164"/>
    <p:sldId id="3155" r:id="rId165"/>
    <p:sldId id="2987" r:id="rId166"/>
    <p:sldId id="3156" r:id="rId167"/>
    <p:sldId id="3157" r:id="rId168"/>
    <p:sldId id="290" r:id="rId169"/>
    <p:sldId id="3158" r:id="rId170"/>
    <p:sldId id="456" r:id="rId171"/>
    <p:sldId id="455" r:id="rId172"/>
    <p:sldId id="3159" r:id="rId173"/>
    <p:sldId id="3160" r:id="rId174"/>
    <p:sldId id="3161" r:id="rId175"/>
    <p:sldId id="3162" r:id="rId176"/>
    <p:sldId id="259" r:id="rId177"/>
    <p:sldId id="3163" r:id="rId178"/>
    <p:sldId id="3164" r:id="rId179"/>
    <p:sldId id="3165" r:id="rId180"/>
    <p:sldId id="3166" r:id="rId181"/>
    <p:sldId id="267" r:id="rId182"/>
    <p:sldId id="269" r:id="rId183"/>
    <p:sldId id="3167" r:id="rId184"/>
    <p:sldId id="3168" r:id="rId185"/>
    <p:sldId id="923" r:id="rId186"/>
    <p:sldId id="291" r:id="rId187"/>
    <p:sldId id="266" r:id="rId188"/>
    <p:sldId id="928" r:id="rId189"/>
    <p:sldId id="3169" r:id="rId190"/>
    <p:sldId id="3170" r:id="rId191"/>
    <p:sldId id="3171" r:id="rId192"/>
    <p:sldId id="3172" r:id="rId193"/>
    <p:sldId id="3173" r:id="rId194"/>
    <p:sldId id="951" r:id="rId195"/>
    <p:sldId id="972" r:id="rId196"/>
    <p:sldId id="894" r:id="rId197"/>
    <p:sldId id="952" r:id="rId198"/>
    <p:sldId id="3175" r:id="rId199"/>
    <p:sldId id="3176" r:id="rId200"/>
    <p:sldId id="954" r:id="rId201"/>
    <p:sldId id="3177" r:id="rId202"/>
    <p:sldId id="3178" r:id="rId203"/>
    <p:sldId id="264" r:id="rId204"/>
    <p:sldId id="953" r:id="rId205"/>
    <p:sldId id="940" r:id="rId206"/>
    <p:sldId id="949" r:id="rId207"/>
    <p:sldId id="955" r:id="rId208"/>
    <p:sldId id="973" r:id="rId209"/>
    <p:sldId id="918" r:id="rId210"/>
    <p:sldId id="3179" r:id="rId211"/>
    <p:sldId id="922" r:id="rId212"/>
    <p:sldId id="288" r:id="rId213"/>
    <p:sldId id="970" r:id="rId214"/>
    <p:sldId id="969" r:id="rId215"/>
    <p:sldId id="3180" r:id="rId216"/>
    <p:sldId id="473" r:id="rId217"/>
    <p:sldId id="3181" r:id="rId218"/>
    <p:sldId id="3182" r:id="rId219"/>
    <p:sldId id="974" r:id="rId2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986"/>
            <p14:sldId id="976"/>
            <p14:sldId id="283"/>
            <p14:sldId id="3190"/>
            <p14:sldId id="3183"/>
            <p14:sldId id="281"/>
            <p14:sldId id="3101"/>
            <p14:sldId id="2983"/>
            <p14:sldId id="3184"/>
            <p14:sldId id="3100"/>
            <p14:sldId id="991"/>
            <p14:sldId id="980"/>
            <p14:sldId id="3025"/>
            <p14:sldId id="3017"/>
            <p14:sldId id="988"/>
            <p14:sldId id="3185"/>
            <p14:sldId id="3033"/>
            <p14:sldId id="3023"/>
            <p14:sldId id="3028"/>
            <p14:sldId id="2988"/>
            <p14:sldId id="981"/>
            <p14:sldId id="997"/>
            <p14:sldId id="998"/>
            <p14:sldId id="999"/>
            <p14:sldId id="3186"/>
            <p14:sldId id="3188"/>
            <p14:sldId id="3189"/>
            <p14:sldId id="1059"/>
            <p14:sldId id="483"/>
            <p14:sldId id="3174"/>
            <p14:sldId id="2989"/>
          </p14:sldIdLst>
        </p14:section>
        <p14:section name="Setting Context" id="{0ECCEF67-76F1-3841-A483-2AB9B0BB6278}">
          <p14:sldIdLst>
            <p14:sldId id="1053"/>
            <p14:sldId id="915"/>
            <p14:sldId id="1050"/>
            <p14:sldId id="1060"/>
            <p14:sldId id="1061"/>
            <p14:sldId id="3098"/>
            <p14:sldId id="3097"/>
            <p14:sldId id="3096"/>
            <p14:sldId id="3021"/>
            <p14:sldId id="3022"/>
            <p14:sldId id="3018"/>
            <p14:sldId id="3019"/>
            <p14:sldId id="3029"/>
            <p14:sldId id="3020"/>
            <p14:sldId id="1071"/>
            <p14:sldId id="1062"/>
            <p14:sldId id="1063"/>
            <p14:sldId id="1064"/>
            <p14:sldId id="1070"/>
            <p14:sldId id="3187"/>
            <p14:sldId id="1065"/>
            <p14:sldId id="265"/>
            <p14:sldId id="1069"/>
            <p14:sldId id="3027"/>
            <p14:sldId id="1079"/>
            <p14:sldId id="3032"/>
            <p14:sldId id="3024"/>
            <p14:sldId id="3030"/>
            <p14:sldId id="3031"/>
            <p14:sldId id="1078"/>
            <p14:sldId id="959"/>
          </p14:sldIdLst>
        </p14:section>
        <p14:section name="Goal: It is all in name space management (NsM)" id="{AC1DDEB5-434A-9946-8E04-9196DB0392ED}">
          <p14:sldIdLst/>
        </p14:section>
        <p14:section name="Criteria: How to be sure that it is true?" id="{C192D0C4-A887-B343-AB3D-7601471A4357}">
          <p14:sldIdLst>
            <p14:sldId id="1066"/>
            <p14:sldId id="1067"/>
            <p14:sldId id="1068"/>
            <p14:sldId id="989"/>
            <p14:sldId id="3012"/>
            <p14:sldId id="3013"/>
          </p14:sldIdLst>
        </p14:section>
        <p14:section name="Output: A generic format of Names (Computable Names)" id="{AE21F17E-472C-3B47-B65D-C1DA71B50E50}">
          <p14:sldIdLst>
            <p14:sldId id="3015"/>
            <p14:sldId id="1058"/>
            <p14:sldId id="990"/>
            <p14:sldId id="987"/>
            <p14:sldId id="3099"/>
            <p14:sldId id="992"/>
            <p14:sldId id="994"/>
            <p14:sldId id="993"/>
            <p14:sldId id="996"/>
            <p14:sldId id="995"/>
            <p14:sldId id="979"/>
            <p14:sldId id="3026"/>
          </p14:sldIdLst>
        </p14:section>
        <p14:section name="Process: the Operational Strategies" id="{44570EC8-1AFD-7844-ADEE-6037973E1F44}">
          <p14:sldIdLst>
            <p14:sldId id="3016"/>
          </p14:sldIdLst>
        </p14:section>
        <p14:section name="Inputs: Known Methods and Tools" id="{6DC8336C-6B08-A140-B7B1-95CEF5B7EBF0}">
          <p14:sldIdLst>
            <p14:sldId id="982"/>
            <p14:sldId id="1054"/>
            <p14:sldId id="1055"/>
            <p14:sldId id="1056"/>
            <p14:sldId id="1057"/>
            <p14:sldId id="1001"/>
          </p14:sldIdLst>
        </p14:section>
        <p14:section name="Boundary Conditions: What other things to think about?" id="{04012223-BCD6-D741-91E1-5C4BB5769C32}">
          <p14:sldIdLst>
            <p14:sldId id="983"/>
            <p14:sldId id="472"/>
            <p14:sldId id="1002"/>
            <p14:sldId id="944"/>
            <p14:sldId id="968"/>
            <p14:sldId id="946"/>
            <p14:sldId id="1076"/>
            <p14:sldId id="947"/>
            <p14:sldId id="284"/>
            <p14:sldId id="984"/>
            <p14:sldId id="1003"/>
            <p14:sldId id="897"/>
            <p14:sldId id="293"/>
            <p14:sldId id="901"/>
            <p14:sldId id="895"/>
            <p14:sldId id="263"/>
            <p14:sldId id="1074"/>
            <p14:sldId id="1073"/>
            <p14:sldId id="1075"/>
            <p14:sldId id="1072"/>
            <p14:sldId id="1077"/>
            <p14:sldId id="932"/>
            <p14:sldId id="937"/>
            <p14:sldId id="935"/>
            <p14:sldId id="933"/>
            <p14:sldId id="934"/>
            <p14:sldId id="260"/>
            <p14:sldId id="938"/>
            <p14:sldId id="474"/>
            <p14:sldId id="484"/>
            <p14:sldId id="931"/>
            <p14:sldId id="930"/>
            <p14:sldId id="282"/>
            <p14:sldId id="920"/>
            <p14:sldId id="307"/>
            <p14:sldId id="925"/>
            <p14:sldId id="349"/>
            <p14:sldId id="1051"/>
            <p14:sldId id="1052"/>
            <p14:sldId id="924"/>
            <p14:sldId id="268"/>
            <p14:sldId id="1005"/>
            <p14:sldId id="985"/>
            <p14:sldId id="3011"/>
            <p14:sldId id="1004"/>
            <p14:sldId id="3150"/>
            <p14:sldId id="3146"/>
            <p14:sldId id="3148"/>
            <p14:sldId id="3149"/>
            <p14:sldId id="257"/>
            <p14:sldId id="966"/>
            <p14:sldId id="2982"/>
            <p14:sldId id="3151"/>
            <p14:sldId id="3078"/>
            <p14:sldId id="2986"/>
            <p14:sldId id="2991"/>
            <p14:sldId id="962"/>
            <p14:sldId id="3152"/>
            <p14:sldId id="3153"/>
            <p14:sldId id="482"/>
            <p14:sldId id="965"/>
            <p14:sldId id="967"/>
            <p14:sldId id="958"/>
            <p14:sldId id="948"/>
            <p14:sldId id="971"/>
            <p14:sldId id="3154"/>
            <p14:sldId id="3089"/>
            <p14:sldId id="3142"/>
            <p14:sldId id="3145"/>
            <p14:sldId id="3147"/>
            <p14:sldId id="258"/>
            <p14:sldId id="943"/>
            <p14:sldId id="945"/>
            <p14:sldId id="410"/>
            <p14:sldId id="3155"/>
            <p14:sldId id="2987"/>
            <p14:sldId id="3156"/>
            <p14:sldId id="3157"/>
            <p14:sldId id="290"/>
            <p14:sldId id="3158"/>
            <p14:sldId id="456"/>
            <p14:sldId id="455"/>
            <p14:sldId id="3159"/>
            <p14:sldId id="3160"/>
            <p14:sldId id="3161"/>
            <p14:sldId id="3162"/>
            <p14:sldId id="259"/>
            <p14:sldId id="3163"/>
            <p14:sldId id="3164"/>
            <p14:sldId id="3165"/>
            <p14:sldId id="3166"/>
            <p14:sldId id="267"/>
            <p14:sldId id="269"/>
            <p14:sldId id="3167"/>
            <p14:sldId id="3168"/>
            <p14:sldId id="923"/>
            <p14:sldId id="291"/>
            <p14:sldId id="266"/>
            <p14:sldId id="928"/>
            <p14:sldId id="3169"/>
            <p14:sldId id="3170"/>
            <p14:sldId id="3171"/>
            <p14:sldId id="3172"/>
            <p14:sldId id="3173"/>
            <p14:sldId id="951"/>
            <p14:sldId id="972"/>
            <p14:sldId id="894"/>
            <p14:sldId id="952"/>
            <p14:sldId id="3175"/>
            <p14:sldId id="3176"/>
            <p14:sldId id="954"/>
            <p14:sldId id="3177"/>
            <p14:sldId id="3178"/>
            <p14:sldId id="264"/>
            <p14:sldId id="953"/>
            <p14:sldId id="940"/>
            <p14:sldId id="949"/>
            <p14:sldId id="955"/>
            <p14:sldId id="973"/>
            <p14:sldId id="918"/>
            <p14:sldId id="3179"/>
            <p14:sldId id="922"/>
            <p14:sldId id="288"/>
            <p14:sldId id="970"/>
            <p14:sldId id="969"/>
            <p14:sldId id="3180"/>
            <p14:sldId id="473"/>
            <p14:sldId id="3181"/>
            <p14:sldId id="318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6"/>
    <p:restoredTop sz="89183"/>
  </p:normalViewPr>
  <p:slideViewPr>
    <p:cSldViewPr snapToGrid="0">
      <p:cViewPr varScale="1">
        <p:scale>
          <a:sx n="131" d="100"/>
          <a:sy n="131" d="100"/>
        </p:scale>
        <p:origin x="192" y="112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custLinFactNeighborX="3" custLinFactNeighborY="-53102">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r>
            <a:rPr lang="en-US" sz="1600" dirty="0"/>
            <a:t>Traders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1600" dirty="0"/>
            <a:t>Miners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1600" dirty="0"/>
            <a:t>Coders</a:t>
          </a: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custScaleX="111375">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04629"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956046" y="53129"/>
        <a:ext cx="1517590" cy="950441"/>
      </dsp:txXfrm>
    </dsp:sp>
    <dsp:sp modelId="{B9CC47F0-EAF8-3140-B943-339D8B9DBD37}">
      <dsp:nvSpPr>
        <dsp:cNvPr id="0" name=""/>
        <dsp:cNvSpPr/>
      </dsp:nvSpPr>
      <dsp:spPr>
        <a:xfrm>
          <a:off x="1311297"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027973" y="2107029"/>
          <a:ext cx="1804747"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079390" y="2158446"/>
        <a:ext cx="1701913" cy="950441"/>
      </dsp:txXfrm>
    </dsp:sp>
    <dsp:sp modelId="{57ABA5FE-DE45-324F-B157-0863CC712A3C}">
      <dsp:nvSpPr>
        <dsp:cNvPr id="0" name=""/>
        <dsp:cNvSpPr/>
      </dsp:nvSpPr>
      <dsp:spPr>
        <a:xfrm>
          <a:off x="1311297"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689124"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Coders</a:t>
          </a:r>
        </a:p>
        <a:p>
          <a:pPr marL="0" lvl="0" indent="0" algn="ctr" defTabSz="711200">
            <a:lnSpc>
              <a:spcPct val="90000"/>
            </a:lnSpc>
            <a:spcBef>
              <a:spcPct val="0"/>
            </a:spcBef>
            <a:spcAft>
              <a:spcPct val="35000"/>
            </a:spcAft>
            <a:buNone/>
          </a:pPr>
          <a:r>
            <a:rPr lang="en-US" sz="900" kern="1200" dirty="0"/>
            <a:t>(Artists/Creative People)</a:t>
          </a:r>
        </a:p>
        <a:p>
          <a:pPr marL="0" lvl="0" indent="0" algn="ctr" defTabSz="711200">
            <a:lnSpc>
              <a:spcPct val="90000"/>
            </a:lnSpc>
            <a:spcBef>
              <a:spcPct val="0"/>
            </a:spcBef>
            <a:spcAft>
              <a:spcPct val="35000"/>
            </a:spcAft>
            <a:buNone/>
          </a:pPr>
          <a:endParaRPr lang="en-US" sz="900" kern="1200" dirty="0"/>
        </a:p>
      </dsp:txBody>
      <dsp:txXfrm>
        <a:off x="740541" y="2158446"/>
        <a:ext cx="1517590" cy="950441"/>
      </dsp:txXfrm>
    </dsp:sp>
    <dsp:sp modelId="{184D504B-E4C5-EA44-AF86-85C246BD05C9}">
      <dsp:nvSpPr>
        <dsp:cNvPr id="0" name=""/>
        <dsp:cNvSpPr/>
      </dsp:nvSpPr>
      <dsp:spPr>
        <a:xfrm>
          <a:off x="1311297"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266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945324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947787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5326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8602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963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49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5357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21</a:t>
            </a:fld>
            <a:endParaRPr lang="zh-CN" altLang="en-US"/>
          </a:p>
        </p:txBody>
      </p:sp>
    </p:spTree>
    <p:extLst>
      <p:ext uri="{BB962C8B-B14F-4D97-AF65-F5344CB8AC3E}">
        <p14:creationId xmlns:p14="http://schemas.microsoft.com/office/powerpoint/2010/main" val="52127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6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8941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6680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Wolfram|Alpha</a:t>
            </a:r>
            <a:r>
              <a:rPr lang="en-US" dirty="0"/>
              <a:t> demo phrase</a:t>
            </a:r>
          </a:p>
          <a:p>
            <a:pPr lvl="1"/>
            <a:r>
              <a:rPr lang="en-US" dirty="0"/>
              <a:t>China's GDP over the sum of GDP of Japan and USA</a:t>
            </a:r>
            <a:endParaRPr lang="en-TW" dirty="0"/>
          </a:p>
        </p:txBody>
      </p:sp>
    </p:spTree>
    <p:extLst>
      <p:ext uri="{BB962C8B-B14F-4D97-AF65-F5344CB8AC3E}">
        <p14:creationId xmlns:p14="http://schemas.microsoft.com/office/powerpoint/2010/main" val="330221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1329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03694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7391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5838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31</a:t>
            </a:fld>
            <a:endParaRPr lang="zh-CN" altLang="en-US"/>
          </a:p>
        </p:txBody>
      </p:sp>
    </p:spTree>
    <p:extLst>
      <p:ext uri="{BB962C8B-B14F-4D97-AF65-F5344CB8AC3E}">
        <p14:creationId xmlns:p14="http://schemas.microsoft.com/office/powerpoint/2010/main" val="1968643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32</a:t>
            </a:fld>
            <a:endParaRPr lang="zh-CN" altLang="en-US"/>
          </a:p>
        </p:txBody>
      </p:sp>
    </p:spTree>
    <p:extLst>
      <p:ext uri="{BB962C8B-B14F-4D97-AF65-F5344CB8AC3E}">
        <p14:creationId xmlns:p14="http://schemas.microsoft.com/office/powerpoint/2010/main" val="20145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3797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223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783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479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8518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87552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3026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5386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368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36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92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0987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3778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8068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4032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4113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210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434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847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58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4443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759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195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088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867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1810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6116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9928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7984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29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278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06289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29320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2502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043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23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1371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469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443132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49062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5878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71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54287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155662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5819329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2.xml"/><Relationship Id="rId7" Type="http://schemas.openxmlformats.org/officeDocument/2006/relationships/hyperlink" Target="https://www.amazon.com/Clockspeed-Winning-Industry-Temporary-Advantage-ebook/dp/B00692LQA6"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9.jpeg"/><Relationship Id="rId5" Type="http://schemas.openxmlformats.org/officeDocument/2006/relationships/diagramColors" Target="../diagrams/colors2.xml"/><Relationship Id="rId10" Type="http://schemas.openxmlformats.org/officeDocument/2006/relationships/image" Target="../media/image18.png"/><Relationship Id="rId4" Type="http://schemas.openxmlformats.org/officeDocument/2006/relationships/diagramQuickStyle" Target="../diagrams/quickStyle2.xml"/><Relationship Id="rId9" Type="http://schemas.openxmlformats.org/officeDocument/2006/relationships/hyperlink" Target="https://corporatefinanceinstitute.com/resources/knowledge/other/moores-law/"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 Id="rId5" Type="http://schemas.openxmlformats.org/officeDocument/2006/relationships/hyperlink" Target="https://en.wikipedia.org/wiki/Cabinet_Office" TargetMode="External"/><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181.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en.wikipedia.org/wiki/Cabinet_Office" TargetMode="External"/><Relationship Id="rId1" Type="http://schemas.openxmlformats.org/officeDocument/2006/relationships/slideLayout" Target="../slideLayouts/slideLayout19.xml"/><Relationship Id="rId4" Type="http://schemas.openxmlformats.org/officeDocument/2006/relationships/image" Target="../media/image183.png"/></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9.xml"/><Relationship Id="rId4" Type="http://schemas.openxmlformats.org/officeDocument/2006/relationships/image" Target="../media/image185.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1.xml"/><Relationship Id="rId4" Type="http://schemas.openxmlformats.org/officeDocument/2006/relationships/hyperlink" Target="https://dzone.com/"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4" Type="http://schemas.openxmlformats.org/officeDocument/2006/relationships/image" Target="../media/image1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dzone.com/" TargetMode="Externa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19.xml"/><Relationship Id="rId4" Type="http://schemas.openxmlformats.org/officeDocument/2006/relationships/image" Target="../media/image193.tiff"/></Relationships>
</file>

<file path=ppt/slides/_rels/slide1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dLn5H69lS0w?t=31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youtu.be/qqU-VjqjczE" TargetMode="External"/><Relationship Id="rId1" Type="http://schemas.openxmlformats.org/officeDocument/2006/relationships/slideLayout" Target="../slideLayouts/slideLayout19.xml"/><Relationship Id="rId5" Type="http://schemas.openxmlformats.org/officeDocument/2006/relationships/image" Target="../media/image197.png"/><Relationship Id="rId4" Type="http://schemas.openxmlformats.org/officeDocument/2006/relationships/hyperlink" Target="https://youtu.be/oZrZlx2fmc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203.png"/><Relationship Id="rId2" Type="http://schemas.openxmlformats.org/officeDocument/2006/relationships/notesSlide" Target="../notesSlides/notesSlide79.xml"/><Relationship Id="rId16" Type="http://schemas.openxmlformats.org/officeDocument/2006/relationships/image" Target="../media/image205.png"/><Relationship Id="rId1" Type="http://schemas.openxmlformats.org/officeDocument/2006/relationships/slideLayout" Target="../slideLayouts/slideLayout19.xml"/><Relationship Id="rId6" Type="http://schemas.openxmlformats.org/officeDocument/2006/relationships/image" Target="../media/image200.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202.png"/><Relationship Id="rId4" Type="http://schemas.openxmlformats.org/officeDocument/2006/relationships/image" Target="../media/image199.png"/><Relationship Id="rId9" Type="http://schemas.openxmlformats.org/officeDocument/2006/relationships/hyperlink" Target="https://devops.uth.gr/dev/the-city-model-for-digital-twins/" TargetMode="External"/><Relationship Id="rId14" Type="http://schemas.openxmlformats.org/officeDocument/2006/relationships/image" Target="../media/image204.png"/></Relationships>
</file>

<file path=ppt/slides/_rels/slide124.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4" Type="http://schemas.openxmlformats.org/officeDocument/2006/relationships/image" Target="../media/image206.png"/></Relationships>
</file>

<file path=ppt/slides/_rels/slide125.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21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209.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diagramColors" Target="../diagrams/colors11.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1.xml"/><Relationship Id="rId10" Type="http://schemas.openxmlformats.org/officeDocument/2006/relationships/image" Target="../media/image208.png"/><Relationship Id="rId4" Type="http://schemas.openxmlformats.org/officeDocument/2006/relationships/diagramLayout" Target="../diagrams/layout11.xml"/><Relationship Id="rId9" Type="http://schemas.openxmlformats.org/officeDocument/2006/relationships/image" Target="../media/image207.png"/></Relationships>
</file>

<file path=ppt/slides/_rels/slide126.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212.png"/><Relationship Id="rId4" Type="http://schemas.openxmlformats.org/officeDocument/2006/relationships/image" Target="../media/image211.jpeg"/></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2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2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10" Type="http://schemas.openxmlformats.org/officeDocument/2006/relationships/image" Target="../media/image219.png"/><Relationship Id="rId4" Type="http://schemas.openxmlformats.org/officeDocument/2006/relationships/image" Target="../media/image222.png"/><Relationship Id="rId9" Type="http://schemas.openxmlformats.org/officeDocument/2006/relationships/image" Target="../media/image227.png"/></Relationships>
</file>

<file path=ppt/slides/_rels/slide13.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228.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hyperlink" Target="https://youtu.be/n8m7lFQ3njk" TargetMode="External"/><Relationship Id="rId7" Type="http://schemas.openxmlformats.org/officeDocument/2006/relationships/image" Target="../media/image231.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230.png"/><Relationship Id="rId4" Type="http://schemas.openxmlformats.org/officeDocument/2006/relationships/hyperlink" Target="https://youtu.be/n8m7lFQ3njk?t=2376" TargetMode="External"/></Relationships>
</file>

<file path=ppt/slides/_rels/slide136.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234.png"/><Relationship Id="rId5" Type="http://schemas.openxmlformats.org/officeDocument/2006/relationships/hyperlink" Target="https://en.wikipedia.org/wiki/Turing_Award" TargetMode="External"/><Relationship Id="rId4" Type="http://schemas.openxmlformats.org/officeDocument/2006/relationships/image" Target="../media/image233.jpeg"/><Relationship Id="rId9" Type="http://schemas.openxmlformats.org/officeDocument/2006/relationships/image" Target="../media/image235.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Henri_Poincar%C3%A9" TargetMode="External"/></Relationships>
</file>

<file path=ppt/slides/_rels/slide14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237.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236.png"/><Relationship Id="rId4" Type="http://schemas.openxmlformats.org/officeDocument/2006/relationships/hyperlink" Target="https://youtu.be/3hspKYIn5ds?t=29"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hyperlink" Target="https://youtu.be/7Cgpfw4z8cw?t=53" TargetMode="External"/></Relationships>
</file>

<file path=ppt/slides/_rels/slide143.xml.rels><?xml version="1.0" encoding="UTF-8" standalone="yes"?>
<Relationships xmlns="http://schemas.openxmlformats.org/package/2006/relationships"><Relationship Id="rId8" Type="http://schemas.openxmlformats.org/officeDocument/2006/relationships/image" Target="../media/image24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49.jpeg"/><Relationship Id="rId26" Type="http://schemas.openxmlformats.org/officeDocument/2006/relationships/image" Target="../media/image254.jpeg"/><Relationship Id="rId3" Type="http://schemas.openxmlformats.org/officeDocument/2006/relationships/hyperlink" Target="https://en.wikipedia.org/wiki/Yang_Chen-Ning" TargetMode="External"/><Relationship Id="rId21" Type="http://schemas.openxmlformats.org/officeDocument/2006/relationships/image" Target="../media/image25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246.png"/><Relationship Id="rId17" Type="http://schemas.openxmlformats.org/officeDocument/2006/relationships/hyperlink" Target="https://en.wikipedia.org/wiki/File:Leslie_Lamport.jpg" TargetMode="External"/><Relationship Id="rId25" Type="http://schemas.openxmlformats.org/officeDocument/2006/relationships/image" Target="../media/image253.jpeg"/><Relationship Id="rId2" Type="http://schemas.openxmlformats.org/officeDocument/2006/relationships/notesSlide" Target="../notesSlides/notesSlide94.xml"/><Relationship Id="rId16" Type="http://schemas.openxmlformats.org/officeDocument/2006/relationships/image" Target="../media/image248.png"/><Relationship Id="rId20" Type="http://schemas.openxmlformats.org/officeDocument/2006/relationships/hyperlink" Target="https://en.wikipedia.org/wiki/Luca_Pacioli" TargetMode="External"/><Relationship Id="rId29"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24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52.png"/><Relationship Id="rId28" Type="http://schemas.openxmlformats.org/officeDocument/2006/relationships/hyperlink" Target="https://homotopytypetheory.org/book/" TargetMode="External"/><Relationship Id="rId10" Type="http://schemas.openxmlformats.org/officeDocument/2006/relationships/image" Target="../media/image245.jpeg"/><Relationship Id="rId19" Type="http://schemas.openxmlformats.org/officeDocument/2006/relationships/image" Target="../media/image250.jpeg"/><Relationship Id="rId4" Type="http://schemas.openxmlformats.org/officeDocument/2006/relationships/image" Target="../media/image241.jpeg"/><Relationship Id="rId9" Type="http://schemas.openxmlformats.org/officeDocument/2006/relationships/image" Target="../media/image244.jpeg"/><Relationship Id="rId14" Type="http://schemas.openxmlformats.org/officeDocument/2006/relationships/image" Target="../media/image247.jpeg"/><Relationship Id="rId22" Type="http://schemas.openxmlformats.org/officeDocument/2006/relationships/hyperlink" Target="https://en.wikipedia.org/wiki/Balance_sheet" TargetMode="External"/><Relationship Id="rId27" Type="http://schemas.openxmlformats.org/officeDocument/2006/relationships/image" Target="../media/image255.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258.tiff"/><Relationship Id="rId4" Type="http://schemas.openxmlformats.org/officeDocument/2006/relationships/hyperlink" Target="http://vectorstock.com/19590847"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3.xml"/><Relationship Id="rId4" Type="http://schemas.openxmlformats.org/officeDocument/2006/relationships/image" Target="../media/image261.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hysicist" TargetMode="External"/><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www.dartmouth.edu/~matc/MathDrama/reading/Wigner.html" TargetMode="External"/><Relationship Id="rId5" Type="http://schemas.openxmlformats.org/officeDocument/2006/relationships/hyperlink" Target="https://en.wikipedia.org/wiki/The_Unreasonable_Effectiveness_of_Mathematics_in_the_Natural_Sciences#cite_note-1" TargetMode="External"/><Relationship Id="rId4" Type="http://schemas.openxmlformats.org/officeDocument/2006/relationships/hyperlink" Target="https://en.wikipedia.org/wiki/Eugene_Wigner" TargetMode="External"/></Relationships>
</file>

<file path=ppt/slides/_rels/slide15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6.wdp"/><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263.png"/><Relationship Id="rId5" Type="http://schemas.microsoft.com/office/2007/relationships/hdphoto" Target="../media/hdphoto5.wdp"/><Relationship Id="rId4" Type="http://schemas.openxmlformats.org/officeDocument/2006/relationships/image" Target="../media/image262.png"/></Relationships>
</file>

<file path=ppt/slides/_rels/slide15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9.tiff"/><Relationship Id="rId4" Type="http://schemas.openxmlformats.org/officeDocument/2006/relationships/image" Target="../media/image268.png"/></Relationships>
</file>

<file path=ppt/slides/_rels/slide15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3.xml"/><Relationship Id="rId4" Type="http://schemas.openxmlformats.org/officeDocument/2006/relationships/image" Target="../media/image274.png"/></Relationships>
</file>

<file path=ppt/slides/_rels/slide154.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276.jpeg"/><Relationship Id="rId4" Type="http://schemas.openxmlformats.org/officeDocument/2006/relationships/image" Target="../media/image275.tiff"/></Relationships>
</file>

<file path=ppt/slides/_rels/slide1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277.png"/></Relationships>
</file>

<file path=ppt/slides/_rels/slide15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84.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283.jpeg"/><Relationship Id="rId5" Type="http://schemas.openxmlformats.org/officeDocument/2006/relationships/image" Target="../media/image282.jpeg"/><Relationship Id="rId4" Type="http://schemas.openxmlformats.org/officeDocument/2006/relationships/hyperlink" Target="https://www.newyorker.com/tech/annals-of-technology/waiting-for-godel"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285.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25.png"/><Relationship Id="rId4" Type="http://schemas.openxmlformats.org/officeDocument/2006/relationships/hyperlink" Target="https://youtu.be/xgyMY9w7-ew?t=278"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286.png"/><Relationship Id="rId1" Type="http://schemas.openxmlformats.org/officeDocument/2006/relationships/slideLayout" Target="../slideLayouts/slideLayout3.xml"/><Relationship Id="rId6" Type="http://schemas.openxmlformats.org/officeDocument/2006/relationships/image" Target="../media/image288.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287.png"/></Relationships>
</file>

<file path=ppt/slides/_rels/slide16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1.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293.png"/><Relationship Id="rId11" Type="http://schemas.openxmlformats.org/officeDocument/2006/relationships/hyperlink" Target="https://en.wikipedia.org/wiki/George_Hotz" TargetMode="External"/><Relationship Id="rId5" Type="http://schemas.openxmlformats.org/officeDocument/2006/relationships/image" Target="../media/image292.png"/><Relationship Id="rId10" Type="http://schemas.openxmlformats.org/officeDocument/2006/relationships/image" Target="../media/image295.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13.xml"/><Relationship Id="rId3" Type="http://schemas.openxmlformats.org/officeDocument/2006/relationships/diagramLayout" Target="../diagrams/layout12.xml"/><Relationship Id="rId7" Type="http://schemas.openxmlformats.org/officeDocument/2006/relationships/image" Target="../media/image155.png"/><Relationship Id="rId12" Type="http://schemas.openxmlformats.org/officeDocument/2006/relationships/diagramQuickStyle" Target="../diagrams/quickStyle13.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openxmlformats.org/officeDocument/2006/relationships/diagramLayout" Target="../diagrams/layout13.xml"/><Relationship Id="rId5" Type="http://schemas.openxmlformats.org/officeDocument/2006/relationships/diagramColors" Target="../diagrams/colors12.xml"/><Relationship Id="rId10" Type="http://schemas.openxmlformats.org/officeDocument/2006/relationships/diagramData" Target="../diagrams/data13.xml"/><Relationship Id="rId4" Type="http://schemas.openxmlformats.org/officeDocument/2006/relationships/diagramQuickStyle" Target="../diagrams/quickStyle12.xml"/><Relationship Id="rId9" Type="http://schemas.openxmlformats.org/officeDocument/2006/relationships/image" Target="../media/image296.png"/><Relationship Id="rId14" Type="http://schemas.microsoft.com/office/2007/relationships/diagramDrawing" Target="../diagrams/drawing13.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97.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298.png"/></Relationships>
</file>

<file path=ppt/slides/_rels/slide16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16.xml"/><Relationship Id="rId18" Type="http://schemas.openxmlformats.org/officeDocument/2006/relationships/diagramLayout" Target="../diagrams/layout17.xml"/><Relationship Id="rId26" Type="http://schemas.openxmlformats.org/officeDocument/2006/relationships/image" Target="../media/image304.png"/><Relationship Id="rId3" Type="http://schemas.openxmlformats.org/officeDocument/2006/relationships/diagramLayout" Target="../diagrams/layout15.xml"/><Relationship Id="rId21" Type="http://schemas.microsoft.com/office/2007/relationships/diagramDrawing" Target="../diagrams/drawing17.xml"/><Relationship Id="rId7" Type="http://schemas.openxmlformats.org/officeDocument/2006/relationships/image" Target="../media/image299.png"/><Relationship Id="rId12" Type="http://schemas.openxmlformats.org/officeDocument/2006/relationships/diagramQuickStyle" Target="../diagrams/quickStyle16.xml"/><Relationship Id="rId17" Type="http://schemas.openxmlformats.org/officeDocument/2006/relationships/diagramData" Target="../diagrams/data17.xml"/><Relationship Id="rId25" Type="http://schemas.openxmlformats.org/officeDocument/2006/relationships/image" Target="../media/image303.jpeg"/><Relationship Id="rId2" Type="http://schemas.openxmlformats.org/officeDocument/2006/relationships/diagramData" Target="../diagrams/data15.xml"/><Relationship Id="rId16" Type="http://schemas.openxmlformats.org/officeDocument/2006/relationships/image" Target="../media/image301.png"/><Relationship Id="rId20" Type="http://schemas.openxmlformats.org/officeDocument/2006/relationships/diagramColors" Target="../diagrams/colors17.xml"/><Relationship Id="rId29" Type="http://schemas.openxmlformats.org/officeDocument/2006/relationships/diagramQuickStyle" Target="../diagrams/quickStyle18.xml"/><Relationship Id="rId1" Type="http://schemas.openxmlformats.org/officeDocument/2006/relationships/slideLayout" Target="../slideLayouts/slideLayout3.xml"/><Relationship Id="rId6" Type="http://schemas.microsoft.com/office/2007/relationships/diagramDrawing" Target="../diagrams/drawing15.xml"/><Relationship Id="rId11" Type="http://schemas.openxmlformats.org/officeDocument/2006/relationships/diagramLayout" Target="../diagrams/layout1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15.xml"/><Relationship Id="rId15" Type="http://schemas.openxmlformats.org/officeDocument/2006/relationships/image" Target="../media/image300.png"/><Relationship Id="rId23" Type="http://schemas.openxmlformats.org/officeDocument/2006/relationships/image" Target="../media/image302.png"/><Relationship Id="rId28" Type="http://schemas.openxmlformats.org/officeDocument/2006/relationships/diagramLayout" Target="../diagrams/layout18.xml"/><Relationship Id="rId10" Type="http://schemas.openxmlformats.org/officeDocument/2006/relationships/diagramData" Target="../diagrams/data16.xml"/><Relationship Id="rId19" Type="http://schemas.openxmlformats.org/officeDocument/2006/relationships/diagramQuickStyle" Target="../diagrams/quickStyle17.xml"/><Relationship Id="rId31" Type="http://schemas.microsoft.com/office/2007/relationships/diagramDrawing" Target="../diagrams/drawing18.xml"/><Relationship Id="rId4" Type="http://schemas.openxmlformats.org/officeDocument/2006/relationships/diagramQuickStyle" Target="../diagrams/quickStyle15.xml"/><Relationship Id="rId9" Type="http://schemas.openxmlformats.org/officeDocument/2006/relationships/image" Target="../media/image17.jpeg"/><Relationship Id="rId14" Type="http://schemas.microsoft.com/office/2007/relationships/diagramDrawing" Target="../diagrams/drawing1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6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image" Target="../media/image308.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307.jpeg"/><Relationship Id="rId4" Type="http://schemas.openxmlformats.org/officeDocument/2006/relationships/hyperlink" Target="https://medium.com/mit-initiative-on-the-digital-economy/creating-a-social-contract-for-the-digital-world-ad01f3785898" TargetMode="Externa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7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diagramLayout" Target="../diagrams/layout20.xml"/><Relationship Id="rId7" Type="http://schemas.openxmlformats.org/officeDocument/2006/relationships/image" Target="../media/image160.png"/><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7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hyperlink" Target="https://www.youtube.com/watch?v=lVsel2XOjrE" TargetMode="External"/><Relationship Id="rId4" Type="http://schemas.openxmlformats.org/officeDocument/2006/relationships/image" Target="../media/image309.tiff"/></Relationships>
</file>

<file path=ppt/slides/_rels/slide174.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hyperlink" Target="https://en.wikipedia.org/wiki/Natural_units" TargetMode="External"/><Relationship Id="rId7" Type="http://schemas.openxmlformats.org/officeDocument/2006/relationships/image" Target="../media/image312.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311.png"/><Relationship Id="rId4" Type="http://schemas.openxmlformats.org/officeDocument/2006/relationships/hyperlink" Target="https://en.wikipedia.org/wiki/MediaWiki"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312.png"/><Relationship Id="rId5" Type="http://schemas.openxmlformats.org/officeDocument/2006/relationships/hyperlink" Target="http://toyhouse.wiki:81/" TargetMode="External"/><Relationship Id="rId4" Type="http://schemas.openxmlformats.org/officeDocument/2006/relationships/image" Target="../media/image315.jpeg"/></Relationships>
</file>

<file path=ppt/slides/_rels/slide1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hyperlink" Target="https://en.wikipedia.org/wiki/Henri_Poincar%C3%A9" TargetMode="External"/><Relationship Id="rId4" Type="http://schemas.openxmlformats.org/officeDocument/2006/relationships/image" Target="../media/image317.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10.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en.wikipedia.org/wiki/Dana_Scott" TargetMode="External"/><Relationship Id="rId11" Type="http://schemas.openxmlformats.org/officeDocument/2006/relationships/image" Target="../media/image31.png"/><Relationship Id="rId5" Type="http://schemas.openxmlformats.org/officeDocument/2006/relationships/image" Target="../media/image27.jpeg"/><Relationship Id="rId10" Type="http://schemas.openxmlformats.org/officeDocument/2006/relationships/slide" Target="slide152.xml"/><Relationship Id="rId4" Type="http://schemas.openxmlformats.org/officeDocument/2006/relationships/hyperlink" Target="https://www.britannica.com/biography/Dana-Scott" TargetMode="External"/><Relationship Id="rId9" Type="http://schemas.openxmlformats.org/officeDocument/2006/relationships/image" Target="../media/image30.png"/></Relationships>
</file>

<file path=ppt/slides/_rels/slide18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hyperlink" Target="http://dspace.library.uu.nl/bitstream/1874/272507/2/nawinterviewP.pdf"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0.png"/></Relationships>
</file>

<file path=ppt/slides/_rels/slide182.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32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22.png"/></Relationships>
</file>

<file path=ppt/slides/_rels/slide1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3.xml"/><Relationship Id="rId5" Type="http://schemas.openxmlformats.org/officeDocument/2006/relationships/image" Target="../media/image327.png"/><Relationship Id="rId4" Type="http://schemas.openxmlformats.org/officeDocument/2006/relationships/hyperlink" Target="https://idk.dev/building-a-modern-ci-cd-pipeline-in-the-serverless-era-with-gitops/"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69.tiff"/><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329.png"/><Relationship Id="rId7" Type="http://schemas.openxmlformats.org/officeDocument/2006/relationships/image" Target="../media/image330.png"/><Relationship Id="rId12" Type="http://schemas.openxmlformats.org/officeDocument/2006/relationships/image" Target="../media/image33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332.jpeg"/><Relationship Id="rId5" Type="http://schemas.openxmlformats.org/officeDocument/2006/relationships/image" Target="../media/image312.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331.png"/></Relationships>
</file>

<file path=ppt/slides/_rels/slide18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336.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337.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339.png"/><Relationship Id="rId4" Type="http://schemas.openxmlformats.org/officeDocument/2006/relationships/hyperlink" Target="https://youtu.be/vyECnqM9LJM?t=212"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93.tiff"/></Relationships>
</file>

<file path=ppt/slides/_rels/slide194.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4.png"/><Relationship Id="rId2"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4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42.png"/></Relationships>
</file>

<file path=ppt/slides/_rels/slide19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348.jpeg"/><Relationship Id="rId5" Type="http://schemas.openxmlformats.org/officeDocument/2006/relationships/image" Target="../media/image347.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hyperlink" Target="https://youtu.be/oZrZlx2fmc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png"/></Relationships>
</file>

<file path=ppt/slides/_rels/slide20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21.xml"/><Relationship Id="rId7" Type="http://schemas.openxmlformats.org/officeDocument/2006/relationships/image" Target="../media/image352.png"/><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147.png"/></Relationships>
</file>

<file path=ppt/slides/_rels/slide203.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53.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306.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355.png"/><Relationship Id="rId4" Type="http://schemas.openxmlformats.org/officeDocument/2006/relationships/image" Target="../media/image155.png"/><Relationship Id="rId9" Type="http://schemas.openxmlformats.org/officeDocument/2006/relationships/hyperlink" Target="https://wip.mitpress.mit.edu/new-economy"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tiff"/><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image" Target="../media/image360.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359.png"/><Relationship Id="rId4" Type="http://schemas.openxmlformats.org/officeDocument/2006/relationships/hyperlink" Target="https://en.wikipedia.org/wiki/Massively_multiplayer_online_role-playing_game"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3.xml"/><Relationship Id="rId5" Type="http://schemas.openxmlformats.org/officeDocument/2006/relationships/image" Target="../media/image327.png"/><Relationship Id="rId4" Type="http://schemas.openxmlformats.org/officeDocument/2006/relationships/hyperlink" Target="https://idk.dev/building-a-modern-ci-cd-pipeline-in-the-serverless-era-with-gitops/"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208.xml.rels><?xml version="1.0" encoding="UTF-8" standalone="yes"?>
<Relationships xmlns="http://schemas.openxmlformats.org/package/2006/relationships"><Relationship Id="rId3" Type="http://schemas.openxmlformats.org/officeDocument/2006/relationships/image" Target="../media/image366.png"/><Relationship Id="rId7" Type="http://schemas.openxmlformats.org/officeDocument/2006/relationships/image" Target="../media/image370.tiff"/><Relationship Id="rId2" Type="http://schemas.openxmlformats.org/officeDocument/2006/relationships/image" Target="../media/image365.jpeg"/><Relationship Id="rId1" Type="http://schemas.openxmlformats.org/officeDocument/2006/relationships/slideLayout" Target="../slideLayouts/slideLayout3.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20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3.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8" Type="http://schemas.openxmlformats.org/officeDocument/2006/relationships/diagramQuickStyle" Target="../diagrams/quickStyle22.xml"/><Relationship Id="rId13" Type="http://schemas.openxmlformats.org/officeDocument/2006/relationships/diagramQuickStyle" Target="../diagrams/quickStyle23.xml"/><Relationship Id="rId3" Type="http://schemas.openxmlformats.org/officeDocument/2006/relationships/image" Target="../media/image375.jpeg"/><Relationship Id="rId7" Type="http://schemas.openxmlformats.org/officeDocument/2006/relationships/diagramLayout" Target="../diagrams/layout22.xml"/><Relationship Id="rId12" Type="http://schemas.openxmlformats.org/officeDocument/2006/relationships/diagramLayout" Target="../diagrams/layout2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22.xml"/><Relationship Id="rId11" Type="http://schemas.openxmlformats.org/officeDocument/2006/relationships/diagramData" Target="../diagrams/data23.xml"/><Relationship Id="rId5" Type="http://schemas.microsoft.com/office/2007/relationships/hdphoto" Target="../media/hdphoto4.wdp"/><Relationship Id="rId15" Type="http://schemas.microsoft.com/office/2007/relationships/diagramDrawing" Target="../diagrams/drawing23.xml"/><Relationship Id="rId10" Type="http://schemas.microsoft.com/office/2007/relationships/diagramDrawing" Target="../diagrams/drawing22.xml"/><Relationship Id="rId4" Type="http://schemas.openxmlformats.org/officeDocument/2006/relationships/image" Target="../media/image160.png"/><Relationship Id="rId9" Type="http://schemas.openxmlformats.org/officeDocument/2006/relationships/diagramColors" Target="../diagrams/colors22.xml"/><Relationship Id="rId14" Type="http://schemas.openxmlformats.org/officeDocument/2006/relationships/diagramColors" Target="../diagrams/colors23.xml"/></Relationships>
</file>

<file path=ppt/slides/_rels/slide2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212.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12.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377.png"/><Relationship Id="rId11" Type="http://schemas.openxmlformats.org/officeDocument/2006/relationships/image" Target="../media/image38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9.png"/><Relationship Id="rId4" Type="http://schemas.openxmlformats.org/officeDocument/2006/relationships/image" Target="../media/image376.png"/><Relationship Id="rId9" Type="http://schemas.openxmlformats.org/officeDocument/2006/relationships/hyperlink" Target="https://youtu.be/vyECnqM9LJM?t=212" TargetMode="External"/></Relationships>
</file>

<file path=ppt/slides/_rels/slide213.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12.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382.png"/><Relationship Id="rId11" Type="http://schemas.openxmlformats.org/officeDocument/2006/relationships/image" Target="../media/image38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9.png"/><Relationship Id="rId4" Type="http://schemas.openxmlformats.org/officeDocument/2006/relationships/image" Target="../media/image381.png"/><Relationship Id="rId9" Type="http://schemas.openxmlformats.org/officeDocument/2006/relationships/hyperlink" Target="https://youtu.be/vyECnqM9LJM?t=212"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21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36.gif"/><Relationship Id="rId4" Type="http://schemas.openxmlformats.org/officeDocument/2006/relationships/image" Target="../media/image33.gif"/><Relationship Id="rId9" Type="http://schemas.openxmlformats.org/officeDocument/2006/relationships/hyperlink" Target="http://info.cern.ch/hypertext/WWW/TheProject.html"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w3.org/People/Berners-Lee/" TargetMode="External"/><Relationship Id="rId13" Type="http://schemas.openxmlformats.org/officeDocument/2006/relationships/image" Target="../media/image42.png"/><Relationship Id="rId3" Type="http://schemas.openxmlformats.org/officeDocument/2006/relationships/hyperlink" Target="https://www.theatlantic.com/science/archive/2018/04/the-scientific-paper-is-obsolete/556676/" TargetMode="External"/><Relationship Id="rId7" Type="http://schemas.openxmlformats.org/officeDocument/2006/relationships/hyperlink" Target="https://en.wikipedia.org/wiki/NeXT" TargetMode="External"/><Relationship Id="rId12" Type="http://schemas.openxmlformats.org/officeDocument/2006/relationships/hyperlink" Target="https://www.wolframalpha.com/input/?i=The+five+most+notable+artwork+of+da+Vinci"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graysci.com/" TargetMode="External"/><Relationship Id="rId11" Type="http://schemas.openxmlformats.org/officeDocument/2006/relationships/image" Target="../media/image41.png"/><Relationship Id="rId5" Type="http://schemas.openxmlformats.org/officeDocument/2006/relationships/image" Target="../media/image39.jpeg"/><Relationship Id="rId10" Type="http://schemas.openxmlformats.org/officeDocument/2006/relationships/hyperlink" Target="http://worrydream.com/ScientificCommunicationAsSequentialArt/" TargetMode="External"/><Relationship Id="rId4" Type="http://schemas.openxmlformats.org/officeDocument/2006/relationships/image" Target="../media/image38.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openai.com/" TargetMode="External"/><Relationship Id="rId7" Type="http://schemas.openxmlformats.org/officeDocument/2006/relationships/hyperlink" Target="https://youtu.be/kpiY_LemaTc?t=63"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hyperlink" Target="https://en.wikipedia.org/wiki/Sam_Altman"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youtu.be/4ow0Qwhy1-c?t=2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pm.baai.ac.c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s://git.openi.org.cn/PCL-Platform.Intelligence/PanGu-Alph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jina.ai/"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3.xml"/><Relationship Id="rId4" Type="http://schemas.openxmlformats.org/officeDocument/2006/relationships/hyperlink" Target="https://en.wikipedia.org/wiki/Uniform_Resource_Identifi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hyperlink" Target="https://www.schoenherr.eu/publications/publication-detail/ricardian-contracts-a-smarter-way-to-do-smart-contrac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hyperlink" Target="https://www.diffbot.com/products/natural-language/"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flightradar24.com/"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www.marinetraffic.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7"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venturebeat.com/2018/08/30/diffbot-launches-ai-powered-knowledge-graph-of-1-trillion-people-places-and-things/"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hyperlink" Target="https://youtu.be/shEk8sz1oOw?t=110" TargetMode="Externa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github.com/git-lfs/git-lfs" TargetMode="External"/><Relationship Id="rId15" Type="http://schemas.openxmlformats.org/officeDocument/2006/relationships/image" Target="../media/image11.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hyperlink" Target="https://youtu.be/h7apO7q16V0?t=71" TargetMode="Externa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hyperlink" Target="https://youtu.be/3VQ382QG-y4?t=3397" TargetMode="Externa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Qk0zUZW-U_M?t=346"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bOkqQadArfQ?t=134"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people.maths.ox.ac.uk/kimm/" TargetMode="Externa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EOHYT5q5lhQ?t=183"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ehHoOYqAT_U?t=89"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youtu.be/MRwRNMgOGL0?t=449" TargetMode="Externa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ibrarykvjhagrakhand.wordpress.com/encyclopedia-britannica/" TargetMode="External"/><Relationship Id="rId5" Type="http://schemas.openxmlformats.org/officeDocument/2006/relationships/hyperlink" Target="https://www.pcmag.com/encyclopedia/term/hash-table" TargetMode="External"/><Relationship Id="rId4" Type="http://schemas.openxmlformats.org/officeDocument/2006/relationships/image" Target="../media/image15.gif"/></Relationships>
</file>

<file path=ppt/slides/_rels/slide50.xml.rels><?xml version="1.0" encoding="UTF-8" standalone="yes"?>
<Relationships xmlns="http://schemas.openxmlformats.org/package/2006/relationships"><Relationship Id="rId3" Type="http://schemas.openxmlformats.org/officeDocument/2006/relationships/hyperlink" Target="https://youtu.be/5ra-gxc17Fk?t=31"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springer.com/series/8349"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hyperlink" Target="https://ens.domains/"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HXNhEYqFo0o?t=248"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hyperlink" Target="https://youtu.be/WPSeyjX1-4s?t=2247" TargetMode="Externa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ht9QAfQpCn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hyperlink" Target="https://youtu.be/Mv9NEXX1VHc" TargetMode="Externa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hyperlink" Target="https://youtu.be/60P7717-XOQ" TargetMode="External"/><Relationship Id="rId4" Type="http://schemas.openxmlformats.org/officeDocument/2006/relationships/hyperlink" Target="https://youtu.be/_8yVOC4ciX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hyperlink" Target="https://en.wikipedia.org/wiki/Vladimir_Voevodsky" TargetMode="External"/><Relationship Id="rId7"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XxFGokyYo6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scholar.google.com/citations?user=H5vP5RMAAAAJ&amp;hl=en" TargetMode="Externa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hyperlink" Target="https://youtu.be/LE0SSLizYUI?t=48"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mathematica.stackexchange.com/questions/85750/memoization-with-pure-functions"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www.python-course.eu/python3_memoization.php" TargetMode="Externa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youtu.be/BdXWlQsd7RI?t=161" TargetMode="Externa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hyperlink" Target="https://youtu.be/H99CMUFPv0U?t=4204"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hyperlink" Target="https://en.wikipedia.org/wiki/Henri_Poincar%C3%A9"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hyperlink" Target="https://youtu.be/vMo9vlkJ3p4" TargetMode="External"/><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15.jpeg"/><Relationship Id="rId11" Type="http://schemas.openxmlformats.org/officeDocument/2006/relationships/image" Target="../media/image117.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14.jpeg"/><Relationship Id="rId9" Type="http://schemas.openxmlformats.org/officeDocument/2006/relationships/hyperlink" Target="https://georgelakoff.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4.jpeg"/><Relationship Id="rId5" Type="http://schemas.openxmlformats.org/officeDocument/2006/relationships/hyperlink" Target="https://wiki2.org/en/Where_Mathematics_Comes_From" TargetMode="External"/><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TbNymweHW4E?t=24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youtu.be/TbNymweHW4E" TargetMode="Externa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4.png"/><Relationship Id="rId7" Type="http://schemas.openxmlformats.org/officeDocument/2006/relationships/hyperlink" Target="https://wiki2.org/en/Cayley_table"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hyperlink" Target="https://wiki2.org/en/Faro_shuffle" TargetMode="Externa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jpe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133.png"/><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UKIoiO9CSXU?t=341"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hyperlink" Target="https://upload.wikimedia.org/wikipedia/commons/5/53/Wikipedia-logo-en-big.png"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hyperlink" Target="https://ee.stanford.edu/~hellman/publications/24.pdf" TargetMode="Externa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toyhouse.wiki:81/" TargetMode="External"/><Relationship Id="rId7" Type="http://schemas.openxmlformats.org/officeDocument/2006/relationships/hyperlink" Target="http://toyhouse.wiki:81/index.php/Special:SpecialPages"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http://toyhouse.wiki:81/index.php/2020&#24180;&#31179;&#35748;&#30693;&#22522;&#30784;&#35838;&#31243;&#20010;&#20154;&#23398;&#20064;&#25104;&#26524;" TargetMode="Externa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5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49.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53.jpeg"/><Relationship Id="rId2" Type="http://schemas.openxmlformats.org/officeDocument/2006/relationships/diagramData" Target="../diagrams/data3.xml"/><Relationship Id="rId16" Type="http://schemas.openxmlformats.org/officeDocument/2006/relationships/image" Target="../media/image15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50.png"/><Relationship Id="rId23" Type="http://schemas.openxmlformats.org/officeDocument/2006/relationships/image" Target="../media/image15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9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8.xml"/><Relationship Id="rId3" Type="http://schemas.openxmlformats.org/officeDocument/2006/relationships/diagramLayout" Target="../diagrams/layout7.xml"/><Relationship Id="rId7" Type="http://schemas.openxmlformats.org/officeDocument/2006/relationships/image" Target="../media/image155.png"/><Relationship Id="rId12" Type="http://schemas.openxmlformats.org/officeDocument/2006/relationships/diagramQuickStyle" Target="../diagrams/quickStyle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openxmlformats.org/officeDocument/2006/relationships/diagramLayout" Target="../diagrams/layout8.xml"/><Relationship Id="rId5" Type="http://schemas.openxmlformats.org/officeDocument/2006/relationships/diagramColors" Target="../diagrams/colors7.xml"/><Relationship Id="rId10" Type="http://schemas.openxmlformats.org/officeDocument/2006/relationships/diagramData" Target="../diagrams/data8.xml"/><Relationship Id="rId4" Type="http://schemas.openxmlformats.org/officeDocument/2006/relationships/diagramQuickStyle" Target="../diagrams/quickStyle7.xml"/><Relationship Id="rId9" Type="http://schemas.openxmlformats.org/officeDocument/2006/relationships/image" Target="../media/image156.png"/><Relationship Id="rId14" Type="http://schemas.microsoft.com/office/2007/relationships/diagramDrawing" Target="../diagrams/drawing8.xml"/></Relationships>
</file>

<file path=ppt/slides/_rels/slide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158.png"/><Relationship Id="rId4" Type="http://schemas.openxmlformats.org/officeDocument/2006/relationships/hyperlink" Target="https://youtu.be/zxAV_Re4OWA?t=239" TargetMode="Externa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0.xml"/><Relationship Id="rId7" Type="http://schemas.openxmlformats.org/officeDocument/2006/relationships/image" Target="../media/image159.png"/><Relationship Id="rId12" Type="http://schemas.microsoft.com/office/2007/relationships/hdphoto" Target="../media/hdphoto4.wdp"/><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openxmlformats.org/officeDocument/2006/relationships/image" Target="../media/image160.png"/><Relationship Id="rId5" Type="http://schemas.openxmlformats.org/officeDocument/2006/relationships/diagramColors" Target="../diagrams/colors10.xml"/><Relationship Id="rId10" Type="http://schemas.microsoft.com/office/2007/relationships/hdphoto" Target="../media/hdphoto3.wdp"/><Relationship Id="rId4" Type="http://schemas.openxmlformats.org/officeDocument/2006/relationships/diagramQuickStyle" Target="../diagrams/quickStyle10.xml"/><Relationship Id="rId9" Type="http://schemas.microsoft.com/office/2007/relationships/hdphoto" Target="../media/hdphoto2.wdp"/></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www.getambassador.io/product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www.slideshare.net/xebialabs/the-grand-unified-theory-of-devops"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99.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14.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67.png"/><Relationship Id="rId12" Type="http://schemas.openxmlformats.org/officeDocument/2006/relationships/hyperlink" Target="https://wiki2.org/en/Where_Mathematics_Comes_From" TargetMode="External"/><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170.png"/><Relationship Id="rId5" Type="http://schemas.openxmlformats.org/officeDocument/2006/relationships/image" Target="../media/image166.png"/><Relationship Id="rId15" Type="http://schemas.openxmlformats.org/officeDocument/2006/relationships/image" Target="../media/image171.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65.png"/><Relationship Id="rId9" Type="http://schemas.openxmlformats.org/officeDocument/2006/relationships/image" Target="../media/image169.png"/><Relationship Id="rId14" Type="http://schemas.openxmlformats.org/officeDocument/2006/relationships/hyperlink" Target="https://en.wikipedia.org/wiki/Henri_Poincar%C3%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22</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The Role of History and Clock-ticks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5">
            <a:hlinkClick r:id="rId7"/>
            <a:extLst>
              <a:ext uri="{FF2B5EF4-FFF2-40B4-BE49-F238E27FC236}">
                <a16:creationId xmlns:a16="http://schemas.microsoft.com/office/drawing/2014/main" id="{7BF145B2-5648-8142-8F5E-5F31A5743B58}"/>
              </a:ext>
            </a:extLst>
          </p:cNvPr>
          <p:cNvPicPr>
            <a:picLocks noChangeAspect="1"/>
          </p:cNvPicPr>
          <p:nvPr/>
        </p:nvPicPr>
        <p:blipFill>
          <a:blip r:embed="rId8"/>
          <a:stretch>
            <a:fillRect/>
          </a:stretch>
        </p:blipFill>
        <p:spPr>
          <a:xfrm>
            <a:off x="1183011" y="3015254"/>
            <a:ext cx="1160514" cy="1828296"/>
          </a:xfrm>
          <a:prstGeom prst="rect">
            <a:avLst/>
          </a:prstGeom>
        </p:spPr>
      </p:pic>
      <p:pic>
        <p:nvPicPr>
          <p:cNvPr id="7" name="Google Shape;130;p29">
            <a:hlinkClick r:id="rId9"/>
            <a:extLst>
              <a:ext uri="{FF2B5EF4-FFF2-40B4-BE49-F238E27FC236}">
                <a16:creationId xmlns:a16="http://schemas.microsoft.com/office/drawing/2014/main" id="{BFAFDEC6-1EA5-B840-9DC4-5AC40DCED75A}"/>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6801" y="1279940"/>
            <a:ext cx="1772933" cy="1457564"/>
          </a:xfrm>
          <a:prstGeom prst="rect">
            <a:avLst/>
          </a:prstGeom>
          <a:noFill/>
          <a:ln>
            <a:noFill/>
          </a:ln>
        </p:spPr>
      </p:pic>
      <p:pic>
        <p:nvPicPr>
          <p:cNvPr id="4098" name="Picture 2" descr="Comic Alarm Clock Ringing And Expression With Wake Up Text Vector Bright  Dynamic Cartoon Object In Retro Pop Art Style Isolated On White Background  Stock Illustration - Download Image Now - iStock">
            <a:extLst>
              <a:ext uri="{FF2B5EF4-FFF2-40B4-BE49-F238E27FC236}">
                <a16:creationId xmlns:a16="http://schemas.microsoft.com/office/drawing/2014/main" id="{439B9A88-8474-4D49-BD06-278E5C21994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536444" y="963664"/>
            <a:ext cx="836181" cy="9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3117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140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4904959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0073816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353388485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Introductory Video</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CD43B031-AF73-444F-8B2D-0A1E80EBA930}"/>
              </a:ext>
            </a:extLst>
          </p:cNvPr>
          <p:cNvPicPr>
            <a:picLocks noChangeAspect="1"/>
          </p:cNvPicPr>
          <p:nvPr/>
        </p:nvPicPr>
        <p:blipFill>
          <a:blip r:embed="rId3"/>
          <a:stretch>
            <a:fillRect/>
          </a:stretch>
        </p:blipFill>
        <p:spPr>
          <a:xfrm>
            <a:off x="1739347" y="902328"/>
            <a:ext cx="5914503" cy="3779002"/>
          </a:xfrm>
          <a:prstGeom prst="rect">
            <a:avLst/>
          </a:prstGeom>
        </p:spPr>
      </p:pic>
    </p:spTree>
    <p:extLst>
      <p:ext uri="{BB962C8B-B14F-4D97-AF65-F5344CB8AC3E}">
        <p14:creationId xmlns:p14="http://schemas.microsoft.com/office/powerpoint/2010/main" val="27439012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Five Stages of Service 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EE928133-3479-FF40-BDE1-0B0644DCB9B2}"/>
              </a:ext>
            </a:extLst>
          </p:cNvPr>
          <p:cNvGrpSpPr/>
          <p:nvPr/>
        </p:nvGrpSpPr>
        <p:grpSpPr>
          <a:xfrm>
            <a:off x="5297556" y="1271618"/>
            <a:ext cx="3498247" cy="3021201"/>
            <a:chOff x="636104" y="1217429"/>
            <a:chExt cx="3498247" cy="3021201"/>
          </a:xfrm>
        </p:grpSpPr>
        <p:pic>
          <p:nvPicPr>
            <p:cNvPr id="3" name="Picture 2">
              <a:extLst>
                <a:ext uri="{FF2B5EF4-FFF2-40B4-BE49-F238E27FC236}">
                  <a16:creationId xmlns:a16="http://schemas.microsoft.com/office/drawing/2014/main" id="{30ECF3C3-09DA-8A45-97B0-5BAA3BEC3D9E}"/>
                </a:ext>
              </a:extLst>
            </p:cNvPr>
            <p:cNvPicPr>
              <a:picLocks noChangeAspect="1"/>
            </p:cNvPicPr>
            <p:nvPr/>
          </p:nvPicPr>
          <p:blipFill>
            <a:blip r:embed="rId3"/>
            <a:stretch>
              <a:fillRect/>
            </a:stretch>
          </p:blipFill>
          <p:spPr>
            <a:xfrm>
              <a:off x="636104" y="1217429"/>
              <a:ext cx="3498247" cy="2813603"/>
            </a:xfrm>
            <a:prstGeom prst="rect">
              <a:avLst/>
            </a:prstGeom>
          </p:spPr>
        </p:pic>
        <p:sp>
          <p:nvSpPr>
            <p:cNvPr id="8" name="TextBox 7">
              <a:extLst>
                <a:ext uri="{FF2B5EF4-FFF2-40B4-BE49-F238E27FC236}">
                  <a16:creationId xmlns:a16="http://schemas.microsoft.com/office/drawing/2014/main" id="{0AD2B7D2-F554-7342-9D14-456D24561A85}"/>
                </a:ext>
              </a:extLst>
            </p:cNvPr>
            <p:cNvSpPr txBox="1"/>
            <p:nvPr/>
          </p:nvSpPr>
          <p:spPr>
            <a:xfrm>
              <a:off x="1519605" y="4115519"/>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grpSp>
        <p:nvGrpSpPr>
          <p:cNvPr id="9" name="Group 8">
            <a:extLst>
              <a:ext uri="{FF2B5EF4-FFF2-40B4-BE49-F238E27FC236}">
                <a16:creationId xmlns:a16="http://schemas.microsoft.com/office/drawing/2014/main" id="{53682356-2C26-9C46-9CE6-EC4F2863A1C6}"/>
              </a:ext>
            </a:extLst>
          </p:cNvPr>
          <p:cNvGrpSpPr/>
          <p:nvPr/>
        </p:nvGrpSpPr>
        <p:grpSpPr>
          <a:xfrm>
            <a:off x="740664" y="1271618"/>
            <a:ext cx="3498247" cy="3021201"/>
            <a:chOff x="6923111" y="782865"/>
            <a:chExt cx="1731243" cy="1597148"/>
          </a:xfrm>
        </p:grpSpPr>
        <p:pic>
          <p:nvPicPr>
            <p:cNvPr id="10" name="Picture 9">
              <a:extLst>
                <a:ext uri="{FF2B5EF4-FFF2-40B4-BE49-F238E27FC236}">
                  <a16:creationId xmlns:a16="http://schemas.microsoft.com/office/drawing/2014/main" id="{1BFFE504-39A7-F64C-9E94-5254617C1182}"/>
                </a:ext>
              </a:extLst>
            </p:cNvPr>
            <p:cNvPicPr>
              <a:picLocks noChangeAspect="1"/>
            </p:cNvPicPr>
            <p:nvPr/>
          </p:nvPicPr>
          <p:blipFill>
            <a:blip r:embed="rId4"/>
            <a:stretch>
              <a:fillRect/>
            </a:stretch>
          </p:blipFill>
          <p:spPr>
            <a:xfrm>
              <a:off x="6923964" y="782865"/>
              <a:ext cx="1730390" cy="1441992"/>
            </a:xfrm>
            <a:prstGeom prst="rect">
              <a:avLst/>
            </a:prstGeom>
          </p:spPr>
        </p:pic>
        <p:sp>
          <p:nvSpPr>
            <p:cNvPr id="11" name="TextBox 10">
              <a:extLst>
                <a:ext uri="{FF2B5EF4-FFF2-40B4-BE49-F238E27FC236}">
                  <a16:creationId xmlns:a16="http://schemas.microsoft.com/office/drawing/2014/main" id="{0C26517F-F538-AD45-903F-5009A224C457}"/>
                </a:ext>
              </a:extLst>
            </p:cNvPr>
            <p:cNvSpPr txBox="1"/>
            <p:nvPr/>
          </p:nvSpPr>
          <p:spPr>
            <a:xfrm>
              <a:off x="6923111" y="2256902"/>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P.39</a:t>
              </a:r>
            </a:p>
          </p:txBody>
        </p:sp>
      </p:grpSp>
      <p:sp>
        <p:nvSpPr>
          <p:cNvPr id="6" name="TextBox 5">
            <a:extLst>
              <a:ext uri="{FF2B5EF4-FFF2-40B4-BE49-F238E27FC236}">
                <a16:creationId xmlns:a16="http://schemas.microsoft.com/office/drawing/2014/main" id="{E66B1C54-373D-4A42-B3CC-0E2B18E23D96}"/>
              </a:ext>
            </a:extLst>
          </p:cNvPr>
          <p:cNvSpPr txBox="1"/>
          <p:nvPr/>
        </p:nvSpPr>
        <p:spPr>
          <a:xfrm>
            <a:off x="2900068" y="4510361"/>
            <a:ext cx="3343864"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002060"/>
                </a:solidFill>
                <a:effectLst/>
                <a:uFillTx/>
                <a:latin typeface="+mj-lt"/>
                <a:ea typeface="+mj-ea"/>
                <a:cs typeface="+mj-cs"/>
                <a:sym typeface="Arial"/>
              </a:rPr>
              <a:t>The </a:t>
            </a:r>
            <a:r>
              <a:rPr kumimoji="0" lang="en-TW" sz="14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5">
                  <a:extLst>
                    <a:ext uri="{A12FA001-AC4F-418D-AE19-62706E023703}">
                      <ahyp:hlinkClr xmlns:ahyp="http://schemas.microsoft.com/office/drawing/2018/hyperlinkcolor" val="tx"/>
                    </a:ext>
                  </a:extLst>
                </a:hlinkClick>
              </a:rPr>
              <a:t>Cabinet Office </a:t>
            </a:r>
            <a:r>
              <a:rPr kumimoji="0" lang="en-TW" sz="1400" b="0" i="0" u="none" strike="noStrike" cap="none" spc="0" normalizeH="0" baseline="0" dirty="0">
                <a:ln>
                  <a:noFill/>
                </a:ln>
                <a:solidFill>
                  <a:srgbClr val="002060"/>
                </a:solidFill>
                <a:effectLst/>
                <a:uFillTx/>
                <a:latin typeface="+mj-lt"/>
                <a:ea typeface="+mj-ea"/>
                <a:cs typeface="+mj-cs"/>
                <a:sym typeface="Arial"/>
              </a:rPr>
              <a:t>refers to </a:t>
            </a:r>
            <a:r>
              <a:rPr kumimoji="0" lang="en-TW" sz="1400" b="0" i="0" u="none" strike="noStrike" cap="none" spc="0" normalizeH="0" baseline="0" dirty="0">
                <a:ln>
                  <a:noFill/>
                </a:ln>
                <a:solidFill>
                  <a:srgbClr val="002060"/>
                </a:solidFill>
                <a:effectLst/>
                <a:uFillTx/>
                <a:latin typeface="+mj-lt"/>
                <a:ea typeface="+mj-ea"/>
                <a:cs typeface="+mj-cs"/>
                <a:sym typeface="Arial"/>
                <a:hlinkClick r:id="rId5"/>
              </a:rPr>
              <a:t>UK’s Cabinet</a:t>
            </a:r>
            <a:r>
              <a:rPr kumimoji="0" lang="en-TW" sz="14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281483119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72" name="Group 71">
            <a:extLst>
              <a:ext uri="{FF2B5EF4-FFF2-40B4-BE49-F238E27FC236}">
                <a16:creationId xmlns:a16="http://schemas.microsoft.com/office/drawing/2014/main" id="{D817E2F7-E8F6-9547-BBC0-C131BE3A5404}"/>
              </a:ext>
            </a:extLst>
          </p:cNvPr>
          <p:cNvGrpSpPr/>
          <p:nvPr/>
        </p:nvGrpSpPr>
        <p:grpSpPr>
          <a:xfrm>
            <a:off x="6322037" y="702722"/>
            <a:ext cx="2708705" cy="2016185"/>
            <a:chOff x="636104" y="1217429"/>
            <a:chExt cx="3498247" cy="3019695"/>
          </a:xfrm>
        </p:grpSpPr>
        <p:pic>
          <p:nvPicPr>
            <p:cNvPr id="73" name="Picture 72">
              <a:extLst>
                <a:ext uri="{FF2B5EF4-FFF2-40B4-BE49-F238E27FC236}">
                  <a16:creationId xmlns:a16="http://schemas.microsoft.com/office/drawing/2014/main" id="{6BDDAAE4-09EC-294F-ABBC-8ECF09B1EBA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6104" y="1217429"/>
              <a:ext cx="3498247" cy="2813603"/>
            </a:xfrm>
            <a:prstGeom prst="rect">
              <a:avLst/>
            </a:prstGeom>
          </p:spPr>
        </p:pic>
        <p:sp>
          <p:nvSpPr>
            <p:cNvPr id="75" name="TextBox 74">
              <a:extLst>
                <a:ext uri="{FF2B5EF4-FFF2-40B4-BE49-F238E27FC236}">
                  <a16:creationId xmlns:a16="http://schemas.microsoft.com/office/drawing/2014/main" id="{8A70D771-E30E-044D-B8AF-97E3D503F2CE}"/>
                </a:ext>
              </a:extLst>
            </p:cNvPr>
            <p:cNvSpPr txBox="1"/>
            <p:nvPr/>
          </p:nvSpPr>
          <p:spPr>
            <a:xfrm>
              <a:off x="1519604" y="4115520"/>
              <a:ext cx="2018226" cy="1216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3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sp>
        <p:nvSpPr>
          <p:cNvPr id="77" name="TextBox 76">
            <a:extLst>
              <a:ext uri="{FF2B5EF4-FFF2-40B4-BE49-F238E27FC236}">
                <a16:creationId xmlns:a16="http://schemas.microsoft.com/office/drawing/2014/main" id="{59009AC4-094C-B243-AAFB-9F61B60DFDCD}"/>
              </a:ext>
            </a:extLst>
          </p:cNvPr>
          <p:cNvSpPr txBox="1"/>
          <p:nvPr/>
        </p:nvSpPr>
        <p:spPr>
          <a:xfrm>
            <a:off x="7095075" y="2490999"/>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137127718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3" name="Group 2">
            <a:extLst>
              <a:ext uri="{FF2B5EF4-FFF2-40B4-BE49-F238E27FC236}">
                <a16:creationId xmlns:a16="http://schemas.microsoft.com/office/drawing/2014/main" id="{0C1DE682-3182-2A41-9662-E89E8029D08C}"/>
              </a:ext>
            </a:extLst>
          </p:cNvPr>
          <p:cNvGrpSpPr/>
          <p:nvPr/>
        </p:nvGrpSpPr>
        <p:grpSpPr>
          <a:xfrm>
            <a:off x="6088286" y="866558"/>
            <a:ext cx="2968044" cy="1793343"/>
            <a:chOff x="6088286" y="866558"/>
            <a:chExt cx="2968044" cy="1793343"/>
          </a:xfrm>
        </p:grpSpPr>
        <p:sp>
          <p:nvSpPr>
            <p:cNvPr id="77" name="TextBox 76">
              <a:extLst>
                <a:ext uri="{FF2B5EF4-FFF2-40B4-BE49-F238E27FC236}">
                  <a16:creationId xmlns:a16="http://schemas.microsoft.com/office/drawing/2014/main" id="{59009AC4-094C-B243-AAFB-9F61B60DFDCD}"/>
                </a:ext>
              </a:extLst>
            </p:cNvPr>
            <p:cNvSpPr txBox="1"/>
            <p:nvPr/>
          </p:nvSpPr>
          <p:spPr>
            <a:xfrm>
              <a:off x="7129520" y="2536790"/>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2">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2"/>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pic>
          <p:nvPicPr>
            <p:cNvPr id="2" name="Picture 1">
              <a:extLst>
                <a:ext uri="{FF2B5EF4-FFF2-40B4-BE49-F238E27FC236}">
                  <a16:creationId xmlns:a16="http://schemas.microsoft.com/office/drawing/2014/main" id="{2E8B80AB-0953-A143-8E25-43197D64EBB1}"/>
                </a:ext>
              </a:extLst>
            </p:cNvPr>
            <p:cNvPicPr>
              <a:picLocks noChangeAspect="1"/>
            </p:cNvPicPr>
            <p:nvPr/>
          </p:nvPicPr>
          <p:blipFill>
            <a:blip r:embed="rId3"/>
            <a:stretch>
              <a:fillRect/>
            </a:stretch>
          </p:blipFill>
          <p:spPr>
            <a:xfrm>
              <a:off x="6088286" y="866558"/>
              <a:ext cx="2933662" cy="1512001"/>
            </a:xfrm>
            <a:prstGeom prst="rect">
              <a:avLst/>
            </a:prstGeom>
          </p:spPr>
        </p:pic>
        <p:sp>
          <p:nvSpPr>
            <p:cNvPr id="79" name="TextBox 78">
              <a:extLst>
                <a:ext uri="{FF2B5EF4-FFF2-40B4-BE49-F238E27FC236}">
                  <a16:creationId xmlns:a16="http://schemas.microsoft.com/office/drawing/2014/main" id="{B6B1020C-E0CA-674E-8926-7F00E8E145B2}"/>
                </a:ext>
              </a:extLst>
            </p:cNvPr>
            <p:cNvSpPr txBox="1"/>
            <p:nvPr/>
          </p:nvSpPr>
          <p:spPr>
            <a:xfrm>
              <a:off x="6088286" y="2410502"/>
              <a:ext cx="1788952"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P.226</a:t>
              </a:r>
            </a:p>
          </p:txBody>
        </p:sp>
      </p:grpSp>
      <p:pic>
        <p:nvPicPr>
          <p:cNvPr id="80" name="Picture 79">
            <a:extLst>
              <a:ext uri="{FF2B5EF4-FFF2-40B4-BE49-F238E27FC236}">
                <a16:creationId xmlns:a16="http://schemas.microsoft.com/office/drawing/2014/main" id="{18B08235-AA7E-B743-AE7C-EBB0FA41FCF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9016" y="305783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2" name="Picture 81">
            <a:extLst>
              <a:ext uri="{FF2B5EF4-FFF2-40B4-BE49-F238E27FC236}">
                <a16:creationId xmlns:a16="http://schemas.microsoft.com/office/drawing/2014/main" id="{9795EFBD-0CEB-244E-AD2B-CF2E25F45F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44438" y="302159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4" name="Picture 83">
            <a:extLst>
              <a:ext uri="{FF2B5EF4-FFF2-40B4-BE49-F238E27FC236}">
                <a16:creationId xmlns:a16="http://schemas.microsoft.com/office/drawing/2014/main" id="{DACD8977-3C77-6D47-8A71-6F03611BCA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66295" y="3062418"/>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5" name="Picture 84">
            <a:extLst>
              <a:ext uri="{FF2B5EF4-FFF2-40B4-BE49-F238E27FC236}">
                <a16:creationId xmlns:a16="http://schemas.microsoft.com/office/drawing/2014/main" id="{7B24C277-8001-F646-A296-F03FF79322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7210" y="3035169"/>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1" name="Picture 90">
            <a:extLst>
              <a:ext uri="{FF2B5EF4-FFF2-40B4-BE49-F238E27FC236}">
                <a16:creationId xmlns:a16="http://schemas.microsoft.com/office/drawing/2014/main" id="{D6E7731E-AE7C-014E-B5D0-4316973AD4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73039" y="304512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2402889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002805975"/>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Financial Accounting Process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Source Document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Journal entries in Journals</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Post entries to ledger</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84902" y="2672806"/>
              <a:ext cx="1621409"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Balance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Financial Statement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3150958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notion of Incommensurability</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330841" y="2246555"/>
            <a:ext cx="4482316" cy="830997"/>
          </a:xfrm>
          <a:prstGeom prst="rect">
            <a:avLst/>
          </a:prstGeom>
          <a:noFill/>
        </p:spPr>
        <p:txBody>
          <a:bodyPr wrap="none" rtlCol="0">
            <a:spAutoFit/>
          </a:bodyPr>
          <a:lstStyle/>
          <a:p>
            <a:pPr algn="ctr"/>
            <a:r>
              <a:rPr lang="en-TW" sz="2400" dirty="0"/>
              <a:t>A cognitive model integrated by</a:t>
            </a:r>
          </a:p>
          <a:p>
            <a:pPr algn="ctr"/>
            <a:r>
              <a:rPr lang="en-TW" sz="2400" dirty="0"/>
              <a:t>Category Theory</a:t>
            </a:r>
          </a:p>
        </p:txBody>
      </p:sp>
      <p:sp>
        <p:nvSpPr>
          <p:cNvPr id="6" name="TextBox 5">
            <a:extLst>
              <a:ext uri="{FF2B5EF4-FFF2-40B4-BE49-F238E27FC236}">
                <a16:creationId xmlns:a16="http://schemas.microsoft.com/office/drawing/2014/main" id="{13D7E963-8EDB-2145-83C2-F67E4F84A985}"/>
              </a:ext>
            </a:extLst>
          </p:cNvPr>
          <p:cNvSpPr txBox="1"/>
          <p:nvPr/>
        </p:nvSpPr>
        <p:spPr>
          <a:xfrm>
            <a:off x="2621786" y="1436585"/>
            <a:ext cx="3900427" cy="461665"/>
          </a:xfrm>
          <a:prstGeom prst="rect">
            <a:avLst/>
          </a:prstGeom>
          <a:noFill/>
        </p:spPr>
        <p:txBody>
          <a:bodyPr wrap="none" rtlCol="0">
            <a:spAutoFit/>
          </a:bodyPr>
          <a:lstStyle/>
          <a:p>
            <a:pPr algn="ctr"/>
            <a:r>
              <a:rPr lang="en-TW" sz="2400" dirty="0"/>
              <a:t>A notion of Representables</a:t>
            </a:r>
          </a:p>
        </p:txBody>
      </p:sp>
      <p:sp>
        <p:nvSpPr>
          <p:cNvPr id="7" name="TextBox 6">
            <a:extLst>
              <a:ext uri="{FF2B5EF4-FFF2-40B4-BE49-F238E27FC236}">
                <a16:creationId xmlns:a16="http://schemas.microsoft.com/office/drawing/2014/main" id="{4BE341D0-61C4-134F-8375-B95DFC567E52}"/>
              </a:ext>
            </a:extLst>
          </p:cNvPr>
          <p:cNvSpPr txBox="1"/>
          <p:nvPr/>
        </p:nvSpPr>
        <p:spPr>
          <a:xfrm>
            <a:off x="876917" y="3425857"/>
            <a:ext cx="7390164" cy="461665"/>
          </a:xfrm>
          <a:prstGeom prst="rect">
            <a:avLst/>
          </a:prstGeom>
          <a:noFill/>
        </p:spPr>
        <p:txBody>
          <a:bodyPr wrap="none" rtlCol="0">
            <a:spAutoFit/>
          </a:bodyPr>
          <a:lstStyle/>
          <a:p>
            <a:pPr algn="ctr"/>
            <a:r>
              <a:rPr lang="en-TW" sz="2400" dirty="0"/>
              <a:t>Approximation as a part of Representational Artifacts</a:t>
            </a:r>
          </a:p>
        </p:txBody>
      </p:sp>
    </p:spTree>
    <p:extLst>
      <p:ext uri="{BB962C8B-B14F-4D97-AF65-F5344CB8AC3E}">
        <p14:creationId xmlns:p14="http://schemas.microsoft.com/office/powerpoint/2010/main" val="1644095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System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363478230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392014802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1247578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1505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414749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Complete set of </a:t>
            </a:r>
            <a:r>
              <a:rPr lang="en-US" dirty="0">
                <a:solidFill>
                  <a:srgbClr val="FF0000"/>
                </a:solidFill>
              </a:rPr>
              <a:t>Generative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9544E9F9-6CE6-2642-9209-9EBE8B1047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832" y="1452512"/>
            <a:ext cx="5467907" cy="3467582"/>
          </a:xfrm>
          <a:prstGeom prst="rect">
            <a:avLst/>
          </a:prstGeom>
        </p:spPr>
      </p:pic>
      <p:pic>
        <p:nvPicPr>
          <p:cNvPr id="3" name="Picture 2">
            <a:extLst>
              <a:ext uri="{FF2B5EF4-FFF2-40B4-BE49-F238E27FC236}">
                <a16:creationId xmlns:a16="http://schemas.microsoft.com/office/drawing/2014/main" id="{0242A635-A457-4149-9C7B-342E408A4E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656" y="1167003"/>
            <a:ext cx="3119114" cy="2944263"/>
          </a:xfrm>
          <a:prstGeom prst="rect">
            <a:avLst/>
          </a:prstGeom>
        </p:spPr>
      </p:pic>
    </p:spTree>
    <p:extLst>
      <p:ext uri="{BB962C8B-B14F-4D97-AF65-F5344CB8AC3E}">
        <p14:creationId xmlns:p14="http://schemas.microsoft.com/office/powerpoint/2010/main" val="14832548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Physiology</a:t>
            </a:r>
            <a:br>
              <a:rPr lang="en-US" dirty="0"/>
            </a:br>
            <a:r>
              <a:rPr lang="en-US" dirty="0">
                <a:solidFill>
                  <a:srgbClr val="FF0000"/>
                </a:solidFill>
              </a:rPr>
              <a:t>Checks and Balances</a:t>
            </a:r>
            <a:br>
              <a:rPr lang="en-US" dirty="0">
                <a:solidFill>
                  <a:srgbClr val="FF0000"/>
                </a:solidFill>
              </a:rPr>
            </a:br>
            <a:r>
              <a:rPr lang="en-US" dirty="0">
                <a:solidFill>
                  <a:srgbClr val="FF0000"/>
                </a:solidFill>
              </a:rPr>
              <a:t>Data Plane and the Control Plane</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01356349"/>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10272410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6881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2232195329"/>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xfrm>
            <a:off x="2204176" y="145651"/>
            <a:ext cx="5064427" cy="946200"/>
          </a:xfrm>
          <a:prstGeom prst="rect">
            <a:avLst/>
          </a:prstGeom>
        </p:spPr>
        <p:txBody>
          <a:bodyPr>
            <a:normAutofit fontScale="90000"/>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4203291982"/>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203013" y="3052816"/>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160601439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24825271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80915" y="493518"/>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can all be accessed through Web Browsers</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a:p>
        </p:txBody>
      </p:sp>
      <p:pic>
        <p:nvPicPr>
          <p:cNvPr id="11" name="Picture 10">
            <a:extLst>
              <a:ext uri="{FF2B5EF4-FFF2-40B4-BE49-F238E27FC236}">
                <a16:creationId xmlns:a16="http://schemas.microsoft.com/office/drawing/2014/main" id="{AB917D94-44F6-164A-A76F-38052332F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73787" y="486483"/>
            <a:ext cx="1671836" cy="1000315"/>
          </a:xfrm>
          <a:prstGeom prst="rect">
            <a:avLst/>
          </a:prstGeom>
        </p:spPr>
      </p:pic>
    </p:spTree>
    <p:extLst>
      <p:ext uri="{BB962C8B-B14F-4D97-AF65-F5344CB8AC3E}">
        <p14:creationId xmlns:p14="http://schemas.microsoft.com/office/powerpoint/2010/main" val="153900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37540" y="1117872"/>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a:t>
            </a:r>
            <a:r>
              <a:rPr lang="en-US" dirty="0" err="1">
                <a:latin typeface="Arial Rounded MT Bold" panose="020F0704030504030204" pitchFamily="34" charset="77"/>
              </a:rPr>
              <a:t>NsM</a:t>
            </a:r>
            <a:r>
              <a:rPr lang="en-US" dirty="0">
                <a:latin typeface="Arial Rounded MT Bold" panose="020F0704030504030204" pitchFamily="34" charset="77"/>
              </a:rPr>
              <a:t>) is the Foundation of Mathematical Reasoning</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383" y="2725753"/>
            <a:ext cx="3911313" cy="1840618"/>
          </a:xfrm>
          <a:prstGeom prst="rect">
            <a:avLst/>
          </a:prstGeom>
        </p:spPr>
      </p:pic>
    </p:spTree>
    <p:extLst>
      <p:ext uri="{BB962C8B-B14F-4D97-AF65-F5344CB8AC3E}">
        <p14:creationId xmlns:p14="http://schemas.microsoft.com/office/powerpoint/2010/main" val="2402735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Namespace Management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Knowledge Management in </a:t>
            </a:r>
            <a:r>
              <a:rPr lang="en-US" dirty="0" err="1">
                <a:cs typeface="+mj-cs"/>
              </a:rPr>
              <a:t>NsM</a:t>
            </a:r>
            <a:endParaRPr lang="en-US" dirty="0">
              <a:cs typeface="+mj-cs"/>
            </a:endParaRP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700"/>
            <a:ext cx="6506766" cy="3403600"/>
          </a:xfrm>
        </p:spPr>
        <p:txBody>
          <a:bodyPr/>
          <a:lstStyle/>
          <a:p>
            <a:pPr>
              <a:spcBef>
                <a:spcPct val="65000"/>
              </a:spcBef>
            </a:pPr>
            <a:r>
              <a:rPr lang="en-US" altLang="en-CN" sz="1400" dirty="0">
                <a:latin typeface="Comic Sans MS" panose="030F0902030302020204" pitchFamily="66" charset="0"/>
                <a:ea typeface="ＭＳ Ｐゴシック" panose="020B0600070205080204" pitchFamily="34" charset="-128"/>
              </a:rPr>
              <a:t>Poincare: Math=art of naming different things with the same name.</a:t>
            </a:r>
          </a:p>
          <a:p>
            <a:pPr>
              <a:lnSpc>
                <a:spcPct val="125000"/>
              </a:lnSpc>
              <a:spcBef>
                <a:spcPct val="65000"/>
              </a:spcBef>
            </a:pPr>
            <a:r>
              <a:rPr lang="en-US" altLang="en-CN" sz="1400" dirty="0">
                <a:latin typeface="Comic Sans MS" panose="030F0902030302020204" pitchFamily="66" charset="0"/>
                <a:ea typeface="ＭＳ Ｐゴシック" panose="020B0600070205080204" pitchFamily="34" charset="-128"/>
              </a:rPr>
              <a:t>With lambda calculus, Namespace can be computable</a:t>
            </a:r>
          </a:p>
          <a:p>
            <a:pPr lvl="1">
              <a:spcBef>
                <a:spcPct val="65000"/>
              </a:spcBef>
            </a:pPr>
            <a:r>
              <a:rPr lang="en-US" altLang="en-CN" sz="1100" dirty="0">
                <a:latin typeface="Comic Sans MS" panose="030F0902030302020204" pitchFamily="66" charset="0"/>
                <a:ea typeface="ＭＳ Ｐゴシック" panose="020B0600070205080204" pitchFamily="34" charset="-128"/>
              </a:rPr>
              <a:t>Very large scale name space can be organized by Machines</a:t>
            </a:r>
          </a:p>
          <a:p>
            <a:pPr lvl="1">
              <a:spcBef>
                <a:spcPct val="65000"/>
              </a:spcBef>
            </a:pPr>
            <a:r>
              <a:rPr lang="en-US" altLang="en-CN" sz="1100" dirty="0">
                <a:latin typeface="Comic Sans MS" panose="030F0902030302020204" pitchFamily="66" charset="0"/>
                <a:ea typeface="ＭＳ Ｐゴシック" panose="020B0600070205080204" pitchFamily="34" charset="-128"/>
              </a:rPr>
              <a:t>Through computing machinery, one may trade storage space with time</a:t>
            </a:r>
          </a:p>
          <a:p>
            <a:pPr>
              <a:spcBef>
                <a:spcPct val="65000"/>
              </a:spcBef>
            </a:pPr>
            <a:r>
              <a:rPr lang="en-US" altLang="en-CN" sz="1400" dirty="0" err="1">
                <a:latin typeface="Comic Sans MS" panose="030F0902030302020204" pitchFamily="66" charset="0"/>
                <a:ea typeface="ＭＳ Ｐゴシック" panose="020B0600070205080204" pitchFamily="34" charset="-128"/>
              </a:rPr>
              <a:t>NsM</a:t>
            </a:r>
            <a:r>
              <a:rPr lang="en-US" altLang="en-CN" sz="1400" dirty="0">
                <a:latin typeface="Comic Sans MS" panose="030F0902030302020204" pitchFamily="66" charset="0"/>
                <a:ea typeface="ＭＳ Ｐゴシック" panose="020B0600070205080204" pitchFamily="34" charset="-128"/>
              </a:rPr>
              <a:t> can bring unprecedented utility to many fields of applications</a:t>
            </a:r>
          </a:p>
          <a:p>
            <a:pPr>
              <a:spcBef>
                <a:spcPct val="65000"/>
              </a:spcBef>
            </a:pPr>
            <a:r>
              <a:rPr lang="en-US" altLang="en-CN" sz="1400" dirty="0">
                <a:latin typeface="Comic Sans MS" panose="030F0902030302020204" pitchFamily="66" charset="0"/>
                <a:ea typeface="ＭＳ Ｐゴシック" panose="020B0600070205080204" pitchFamily="34" charset="-128"/>
              </a:rPr>
              <a:t>A different way to look at computable abstractions</a:t>
            </a:r>
          </a:p>
          <a:p>
            <a:pPr lvl="1">
              <a:spcBef>
                <a:spcPct val="65000"/>
              </a:spcBef>
            </a:pPr>
            <a:r>
              <a:rPr lang="en-US" altLang="en-CN" sz="1100" dirty="0">
                <a:latin typeface="Comic Sans MS" panose="030F0902030302020204" pitchFamily="66" charset="0"/>
                <a:ea typeface="ＭＳ Ｐゴシック" panose="020B0600070205080204" pitchFamily="34" charset="-128"/>
              </a:rPr>
              <a:t>Computational abstractions can be reduced down to </a:t>
            </a:r>
            <a:r>
              <a:rPr lang="en-US" altLang="en-CN" sz="1100" dirty="0" err="1">
                <a:latin typeface="Comic Sans MS" panose="030F0902030302020204" pitchFamily="66" charset="0"/>
                <a:ea typeface="ＭＳ Ｐゴシック" panose="020B0600070205080204" pitchFamily="34" charset="-128"/>
              </a:rPr>
              <a:t>NsM</a:t>
            </a:r>
            <a:endParaRPr lang="en-US" altLang="en-CN" sz="1100" dirty="0">
              <a:latin typeface="Comic Sans MS" panose="030F0902030302020204" pitchFamily="66" charset="0"/>
              <a:ea typeface="ＭＳ Ｐゴシック" panose="020B0600070205080204" pitchFamily="34" charset="-128"/>
            </a:endParaRPr>
          </a:p>
          <a:p>
            <a:pPr lvl="1">
              <a:spcBef>
                <a:spcPct val="65000"/>
              </a:spcBef>
            </a:pPr>
            <a:r>
              <a:rPr lang="en-US" altLang="en-CN" sz="1100" dirty="0">
                <a:latin typeface="Comic Sans MS" panose="030F0902030302020204" pitchFamily="66" charset="0"/>
                <a:ea typeface="ＭＳ Ｐゴシック" panose="020B0600070205080204" pitchFamily="34" charset="-128"/>
              </a:rPr>
              <a:t>Space-time-energy can be unified in the namespace of structured operations</a:t>
            </a:r>
          </a:p>
        </p:txBody>
      </p:sp>
    </p:spTree>
    <p:extLst>
      <p:ext uri="{BB962C8B-B14F-4D97-AF65-F5344CB8AC3E}">
        <p14:creationId xmlns:p14="http://schemas.microsoft.com/office/powerpoint/2010/main" val="1007676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483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Tree>
    <p:extLst>
      <p:ext uri="{BB962C8B-B14F-4D97-AF65-F5344CB8AC3E}">
        <p14:creationId xmlns:p14="http://schemas.microsoft.com/office/powerpoint/2010/main" val="28898855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Tree>
    <p:extLst>
      <p:ext uri="{BB962C8B-B14F-4D97-AF65-F5344CB8AC3E}">
        <p14:creationId xmlns:p14="http://schemas.microsoft.com/office/powerpoint/2010/main" val="374024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Thinking in Math = Acting in Namespaces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1744148" y="2238426"/>
            <a:ext cx="5655715" cy="307777"/>
          </a:xfrm>
          <a:prstGeom prst="rect">
            <a:avLst/>
          </a:prstGeom>
          <a:noFill/>
        </p:spPr>
        <p:txBody>
          <a:bodyPr wrap="none" rtlCol="0">
            <a:spAutoFit/>
          </a:bodyPr>
          <a:lstStyle/>
          <a:p>
            <a:pPr algn="ctr"/>
            <a:r>
              <a:rPr lang="en-TW" dirty="0"/>
              <a:t>Bertrand Russell’s Principles of Mathematics on “</a:t>
            </a:r>
            <a:r>
              <a:rPr lang="en-TW" b="1" i="1" dirty="0"/>
              <a:t>Doctrine of Types</a:t>
            </a:r>
            <a:r>
              <a:rPr lang="en-TW" dirty="0"/>
              <a:t>”</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1615923"/>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sp>
        <p:nvSpPr>
          <p:cNvPr id="3" name="TextBox 2">
            <a:extLst>
              <a:ext uri="{FF2B5EF4-FFF2-40B4-BE49-F238E27FC236}">
                <a16:creationId xmlns:a16="http://schemas.microsoft.com/office/drawing/2014/main" id="{6D63FA0E-877B-5A4E-8819-BFE4CE5BB145}"/>
              </a:ext>
            </a:extLst>
          </p:cNvPr>
          <p:cNvSpPr txBox="1"/>
          <p:nvPr/>
        </p:nvSpPr>
        <p:spPr>
          <a:xfrm>
            <a:off x="363153" y="2860929"/>
            <a:ext cx="8417690" cy="861774"/>
          </a:xfrm>
          <a:prstGeom prst="rect">
            <a:avLst/>
          </a:prstGeom>
          <a:noFill/>
        </p:spPr>
        <p:txBody>
          <a:bodyPr wrap="none" rtlCol="0">
            <a:spAutoFit/>
          </a:bodyPr>
          <a:lstStyle/>
          <a:p>
            <a:pPr algn="ctr"/>
            <a:r>
              <a:rPr lang="en-TW" dirty="0"/>
              <a:t>The way to write and organize names becomes the essence.</a:t>
            </a:r>
          </a:p>
          <a:p>
            <a:pPr algn="ctr"/>
            <a:r>
              <a:rPr lang="en-TW" sz="3600" dirty="0"/>
              <a:t>What methods and tools can be helpful?</a:t>
            </a:r>
          </a:p>
        </p:txBody>
      </p:sp>
    </p:spTree>
    <p:extLst>
      <p:ext uri="{BB962C8B-B14F-4D97-AF65-F5344CB8AC3E}">
        <p14:creationId xmlns:p14="http://schemas.microsoft.com/office/powerpoint/2010/main" val="15553986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949607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The Miracle of Math in Natural Science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699"/>
            <a:ext cx="6506766" cy="3212299"/>
          </a:xfrm>
        </p:spPr>
        <p:txBody>
          <a:bodyPr/>
          <a:lstStyle/>
          <a:p>
            <a:pPr>
              <a:spcBef>
                <a:spcPct val="65000"/>
              </a:spcBef>
            </a:pPr>
            <a:r>
              <a:rPr lang="en-US" sz="1400" dirty="0"/>
              <a:t>"</a:t>
            </a:r>
            <a:r>
              <a:rPr lang="en-US" sz="1400" b="1" dirty="0"/>
              <a:t>The Unreasonable Effectiveness of Mathematics in the Natural Sciences</a:t>
            </a:r>
            <a:r>
              <a:rPr lang="en-US" sz="1400" dirty="0"/>
              <a:t>" is the title of an article published in 1960 by the </a:t>
            </a:r>
            <a:r>
              <a:rPr lang="en-US" sz="1400" dirty="0">
                <a:hlinkClick r:id="rId3" tooltip="Physicist"/>
              </a:rPr>
              <a:t>physicist</a:t>
            </a:r>
            <a:r>
              <a:rPr lang="en-US" sz="1400" dirty="0"/>
              <a:t> </a:t>
            </a:r>
            <a:r>
              <a:rPr lang="en-US" sz="1400" dirty="0">
                <a:hlinkClick r:id="rId4" tooltip="Eugene Wigner"/>
              </a:rPr>
              <a:t>Eugene Wigner</a:t>
            </a:r>
            <a:r>
              <a:rPr lang="en-US" sz="1400" dirty="0"/>
              <a:t>.</a:t>
            </a:r>
            <a:r>
              <a:rPr lang="en-US" sz="1400" baseline="30000" dirty="0">
                <a:hlinkClick r:id="rId5"/>
              </a:rPr>
              <a:t>[1]</a:t>
            </a:r>
            <a:r>
              <a:rPr lang="en-US" sz="1400" dirty="0"/>
              <a:t> </a:t>
            </a:r>
          </a:p>
          <a:p>
            <a:pPr marL="114300" indent="0">
              <a:spcBef>
                <a:spcPct val="65000"/>
              </a:spcBef>
              <a:buNone/>
            </a:pPr>
            <a:endParaRPr lang="en-US" sz="1400" dirty="0"/>
          </a:p>
          <a:p>
            <a:pPr>
              <a:spcBef>
                <a:spcPct val="65000"/>
              </a:spcBef>
            </a:pPr>
            <a:r>
              <a:rPr lang="en-US" sz="1400" b="1" dirty="0"/>
              <a:t>It is all about Name Space Management</a:t>
            </a:r>
          </a:p>
          <a:p>
            <a:pPr lvl="1">
              <a:spcBef>
                <a:spcPct val="65000"/>
              </a:spcBef>
            </a:pPr>
            <a:r>
              <a:rPr lang="en-US" sz="1000" b="1" dirty="0"/>
              <a:t>Namespace can be compressed</a:t>
            </a:r>
          </a:p>
          <a:p>
            <a:pPr lvl="1">
              <a:spcBef>
                <a:spcPct val="65000"/>
              </a:spcBef>
            </a:pPr>
            <a:r>
              <a:rPr lang="en-US" sz="1000" b="1" dirty="0"/>
              <a:t>It allows effective representation of both spacetime structures</a:t>
            </a:r>
          </a:p>
        </p:txBody>
      </p:sp>
      <p:sp>
        <p:nvSpPr>
          <p:cNvPr id="2" name="TextBox 1">
            <a:extLst>
              <a:ext uri="{FF2B5EF4-FFF2-40B4-BE49-F238E27FC236}">
                <a16:creationId xmlns:a16="http://schemas.microsoft.com/office/drawing/2014/main" id="{D09B31E0-3573-4F4D-9371-2975E5315DE1}"/>
              </a:ext>
            </a:extLst>
          </p:cNvPr>
          <p:cNvSpPr txBox="1"/>
          <p:nvPr/>
        </p:nvSpPr>
        <p:spPr>
          <a:xfrm>
            <a:off x="2464067" y="2301664"/>
            <a:ext cx="5538696" cy="253916"/>
          </a:xfrm>
          <a:prstGeom prst="rect">
            <a:avLst/>
          </a:prstGeom>
          <a:noFill/>
        </p:spPr>
        <p:txBody>
          <a:bodyPr wrap="none" rtlCol="0">
            <a:spAutoFit/>
          </a:bodyPr>
          <a:lstStyle/>
          <a:p>
            <a:r>
              <a:rPr lang="en-TW" sz="1050" dirty="0"/>
              <a:t>Link to the original text: </a:t>
            </a:r>
            <a:r>
              <a:rPr lang="en-US" sz="1050" dirty="0">
                <a:hlinkClick r:id="rId6"/>
              </a:rPr>
              <a:t>http://</a:t>
            </a:r>
            <a:r>
              <a:rPr lang="en-US" sz="1050" dirty="0" err="1">
                <a:hlinkClick r:id="rId6"/>
              </a:rPr>
              <a:t>www.dartmouth.edu</a:t>
            </a:r>
            <a:r>
              <a:rPr lang="en-US" sz="1050" dirty="0">
                <a:hlinkClick r:id="rId6"/>
              </a:rPr>
              <a:t>/~</a:t>
            </a:r>
            <a:r>
              <a:rPr lang="en-US" sz="1050" dirty="0" err="1">
                <a:hlinkClick r:id="rId6"/>
              </a:rPr>
              <a:t>matc</a:t>
            </a:r>
            <a:r>
              <a:rPr lang="en-US" sz="1050" dirty="0">
                <a:hlinkClick r:id="rId6"/>
              </a:rPr>
              <a:t>/</a:t>
            </a:r>
            <a:r>
              <a:rPr lang="en-US" sz="1050" dirty="0" err="1">
                <a:hlinkClick r:id="rId6"/>
              </a:rPr>
              <a:t>MathDrama</a:t>
            </a:r>
            <a:r>
              <a:rPr lang="en-US" sz="1050" dirty="0">
                <a:hlinkClick r:id="rId6"/>
              </a:rPr>
              <a:t>/reading/</a:t>
            </a:r>
            <a:r>
              <a:rPr lang="en-US" sz="1050" dirty="0" err="1">
                <a:hlinkClick r:id="rId6"/>
              </a:rPr>
              <a:t>Wigner.html</a:t>
            </a:r>
            <a:endParaRPr lang="en-TW" sz="1050" dirty="0"/>
          </a:p>
        </p:txBody>
      </p:sp>
      <p:pic>
        <p:nvPicPr>
          <p:cNvPr id="1026" name="Picture 2">
            <a:hlinkClick r:id="rId4"/>
            <a:extLst>
              <a:ext uri="{FF2B5EF4-FFF2-40B4-BE49-F238E27FC236}">
                <a16:creationId xmlns:a16="http://schemas.microsoft.com/office/drawing/2014/main" id="{F4EA10D0-9581-574C-8DE6-A039B2EEF9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37481" y="2571750"/>
            <a:ext cx="1626585" cy="229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156</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157</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159</a:t>
            </a:fld>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32329613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160</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161</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162</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89047"/>
            <a:ext cx="8520600" cy="572700"/>
          </a:xfrm>
          <a:prstGeom prst="rect">
            <a:avLst/>
          </a:prstGeom>
        </p:spPr>
        <p:txBody>
          <a:bodyPr>
            <a:noAutofit/>
          </a:bodyPr>
          <a:lstStyle/>
          <a:p>
            <a:pPr algn="ctr"/>
            <a:r>
              <a:rPr lang="en-US" sz="4800" dirty="0">
                <a:solidFill>
                  <a:schemeClr val="tx1"/>
                </a:solidFill>
              </a:rPr>
              <a:t>Universal Representation</a:t>
            </a:r>
            <a:endParaRPr sz="4800"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Tree>
    <p:extLst>
      <p:ext uri="{BB962C8B-B14F-4D97-AF65-F5344CB8AC3E}">
        <p14:creationId xmlns:p14="http://schemas.microsoft.com/office/powerpoint/2010/main" val="8383459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171</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172</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173</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177</a:t>
            </a:fld>
            <a:endParaRPr lang="en"/>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178</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179</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
        <p:nvSpPr>
          <p:cNvPr id="10" name="Google Shape;369;p46">
            <a:extLst>
              <a:ext uri="{FF2B5EF4-FFF2-40B4-BE49-F238E27FC236}">
                <a16:creationId xmlns:a16="http://schemas.microsoft.com/office/drawing/2014/main" id="{4C6897B1-D537-324D-A58C-E781F46BCEE3}"/>
              </a:ext>
            </a:extLst>
          </p:cNvPr>
          <p:cNvSpPr txBox="1"/>
          <p:nvPr/>
        </p:nvSpPr>
        <p:spPr>
          <a:xfrm>
            <a:off x="3999679" y="3794292"/>
            <a:ext cx="1330418"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Hyperlink</a:t>
            </a:r>
            <a:endParaRPr b="1" dirty="0">
              <a:latin typeface="Lato"/>
              <a:ea typeface="Lato"/>
              <a:cs typeface="Lato"/>
              <a:sym typeface="Lato"/>
            </a:endParaRPr>
          </a:p>
        </p:txBody>
      </p:sp>
      <p:sp>
        <p:nvSpPr>
          <p:cNvPr id="11" name="Google Shape;370;p46">
            <a:extLst>
              <a:ext uri="{FF2B5EF4-FFF2-40B4-BE49-F238E27FC236}">
                <a16:creationId xmlns:a16="http://schemas.microsoft.com/office/drawing/2014/main" id="{3543AD16-26F0-D44D-9E94-3D0CD50DAE68}"/>
              </a:ext>
            </a:extLst>
          </p:cNvPr>
          <p:cNvSpPr txBox="1"/>
          <p:nvPr/>
        </p:nvSpPr>
        <p:spPr>
          <a:xfrm>
            <a:off x="6105618" y="3601365"/>
            <a:ext cx="651256"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Value</a:t>
            </a:r>
            <a:endParaRPr b="1" dirty="0">
              <a:latin typeface="Lato"/>
              <a:ea typeface="Lato"/>
              <a:cs typeface="Lato"/>
              <a:sym typeface="Lato"/>
            </a:endParaRPr>
          </a:p>
        </p:txBody>
      </p:sp>
      <p:sp>
        <p:nvSpPr>
          <p:cNvPr id="12" name="Google Shape;371;p46">
            <a:extLst>
              <a:ext uri="{FF2B5EF4-FFF2-40B4-BE49-F238E27FC236}">
                <a16:creationId xmlns:a16="http://schemas.microsoft.com/office/drawing/2014/main" id="{EF1A9CA1-5391-FF44-B5D2-C7D42C479566}"/>
              </a:ext>
            </a:extLst>
          </p:cNvPr>
          <p:cNvSpPr txBox="1"/>
          <p:nvPr/>
        </p:nvSpPr>
        <p:spPr>
          <a:xfrm>
            <a:off x="2651070" y="3601365"/>
            <a:ext cx="735647"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Key</a:t>
            </a:r>
            <a:endParaRPr b="1" dirty="0">
              <a:latin typeface="Lato"/>
              <a:ea typeface="Lato"/>
              <a:cs typeface="Lato"/>
              <a:sym typeface="Lato"/>
            </a:endParaRPr>
          </a:p>
        </p:txBody>
      </p:sp>
      <p:pic>
        <p:nvPicPr>
          <p:cNvPr id="13" name="Google Shape;373;p46">
            <a:extLst>
              <a:ext uri="{FF2B5EF4-FFF2-40B4-BE49-F238E27FC236}">
                <a16:creationId xmlns:a16="http://schemas.microsoft.com/office/drawing/2014/main" id="{229ECBE0-0946-3A49-86C6-49A78377E2CB}"/>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707349" y="4086495"/>
            <a:ext cx="844022" cy="905508"/>
          </a:xfrm>
          <a:prstGeom prst="rect">
            <a:avLst/>
          </a:prstGeom>
          <a:noFill/>
          <a:ln>
            <a:noFill/>
          </a:ln>
        </p:spPr>
      </p:pic>
      <p:sp>
        <p:nvSpPr>
          <p:cNvPr id="14" name="Google Shape;375;p46">
            <a:extLst>
              <a:ext uri="{FF2B5EF4-FFF2-40B4-BE49-F238E27FC236}">
                <a16:creationId xmlns:a16="http://schemas.microsoft.com/office/drawing/2014/main" id="{E1B43B8B-3659-104E-A35A-B46374AF2C96}"/>
              </a:ext>
            </a:extLst>
          </p:cNvPr>
          <p:cNvSpPr/>
          <p:nvPr/>
        </p:nvSpPr>
        <p:spPr>
          <a:xfrm>
            <a:off x="3865010" y="4386664"/>
            <a:ext cx="1986886" cy="309311"/>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uFill>
                  <a:noFill/>
                </a:uFill>
                <a:hlinkClick r:id="rId10" action="ppaction://hlinksldjump">
                  <a:extLst>
                    <a:ext uri="{A12FA001-AC4F-418D-AE19-62706E023703}">
                      <ahyp:hlinkClr xmlns:ahyp="http://schemas.microsoft.com/office/drawing/2018/hyperlinkcolor" val="tx"/>
                    </a:ext>
                  </a:extLst>
                </a:hlinkClick>
              </a:rPr>
              <a:t>why directed link is a form of universal data abstraction </a:t>
            </a:r>
            <a:endParaRPr sz="500" b="1">
              <a:solidFill>
                <a:schemeClr val="lt1"/>
              </a:solidFill>
            </a:endParaRPr>
          </a:p>
        </p:txBody>
      </p:sp>
      <p:pic>
        <p:nvPicPr>
          <p:cNvPr id="15" name="Google Shape;376;p46">
            <a:extLst>
              <a:ext uri="{FF2B5EF4-FFF2-40B4-BE49-F238E27FC236}">
                <a16:creationId xmlns:a16="http://schemas.microsoft.com/office/drawing/2014/main" id="{2D1A234E-7914-2347-8195-44F564FC9127}"/>
              </a:ext>
            </a:extLst>
          </p:cNvPr>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55022" y="4221100"/>
            <a:ext cx="758652" cy="600255"/>
          </a:xfrm>
          <a:prstGeom prst="rect">
            <a:avLst/>
          </a:prstGeom>
          <a:noFill/>
          <a:ln>
            <a:noFill/>
          </a:ln>
        </p:spPr>
      </p:pic>
    </p:spTree>
    <p:extLst>
      <p:ext uri="{BB962C8B-B14F-4D97-AF65-F5344CB8AC3E}">
        <p14:creationId xmlns:p14="http://schemas.microsoft.com/office/powerpoint/2010/main" val="3355954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181</a:t>
            </a:fld>
            <a:endParaRPr lang="en"/>
          </a:p>
        </p:txBody>
      </p:sp>
    </p:spTree>
    <p:extLst>
      <p:ext uri="{BB962C8B-B14F-4D97-AF65-F5344CB8AC3E}">
        <p14:creationId xmlns:p14="http://schemas.microsoft.com/office/powerpoint/2010/main" val="11967701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182</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183</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186</a:t>
            </a:fld>
            <a:endParaRPr lang="en"/>
          </a:p>
        </p:txBody>
      </p:sp>
    </p:spTree>
    <p:extLst>
      <p:ext uri="{BB962C8B-B14F-4D97-AF65-F5344CB8AC3E}">
        <p14:creationId xmlns:p14="http://schemas.microsoft.com/office/powerpoint/2010/main" val="36004661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187</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188</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189</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Pure Computation: </a:t>
            </a:r>
            <a:br>
              <a:rPr lang="en" dirty="0"/>
            </a:br>
            <a:br>
              <a:rPr lang="en" dirty="0"/>
            </a:br>
            <a:r>
              <a:rPr lang="en" dirty="0"/>
              <a:t>Function is the ONLY thing.</a:t>
            </a:r>
            <a:endParaRPr dirty="0"/>
          </a:p>
        </p:txBody>
      </p:sp>
      <p:grpSp>
        <p:nvGrpSpPr>
          <p:cNvPr id="5" name="Group 4">
            <a:extLst>
              <a:ext uri="{FF2B5EF4-FFF2-40B4-BE49-F238E27FC236}">
                <a16:creationId xmlns:a16="http://schemas.microsoft.com/office/drawing/2014/main" id="{152980A9-780B-8742-A078-8A5CEB36D629}"/>
              </a:ext>
            </a:extLst>
          </p:cNvPr>
          <p:cNvGrpSpPr/>
          <p:nvPr/>
        </p:nvGrpSpPr>
        <p:grpSpPr>
          <a:xfrm>
            <a:off x="1674310" y="2411782"/>
            <a:ext cx="5795379" cy="1625330"/>
            <a:chOff x="1929239" y="2947810"/>
            <a:chExt cx="5795379" cy="1625330"/>
          </a:xfrm>
        </p:grpSpPr>
        <p:sp>
          <p:nvSpPr>
            <p:cNvPr id="6" name="Oval 5">
              <a:extLst>
                <a:ext uri="{FF2B5EF4-FFF2-40B4-BE49-F238E27FC236}">
                  <a16:creationId xmlns:a16="http://schemas.microsoft.com/office/drawing/2014/main" id="{802F0E49-F9AC-C943-B57F-A65CC3688BB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6FB5E935-FEBA-734D-94C1-5E09F5B38B99}"/>
                </a:ext>
              </a:extLst>
            </p:cNvPr>
            <p:cNvGrpSpPr/>
            <p:nvPr/>
          </p:nvGrpSpPr>
          <p:grpSpPr>
            <a:xfrm>
              <a:off x="7340570" y="2947810"/>
              <a:ext cx="384048" cy="384048"/>
              <a:chOff x="6854952" y="3657600"/>
              <a:chExt cx="384048" cy="384048"/>
            </a:xfrm>
          </p:grpSpPr>
          <p:sp>
            <p:nvSpPr>
              <p:cNvPr id="30" name="Oval 29">
                <a:extLst>
                  <a:ext uri="{FF2B5EF4-FFF2-40B4-BE49-F238E27FC236}">
                    <a16:creationId xmlns:a16="http://schemas.microsoft.com/office/drawing/2014/main" id="{A5FBAEC3-0EDD-9E4F-83D6-C34CEB39E58B}"/>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CA745170-46F7-E24C-AC51-9F6792685562}"/>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0B6C9D83-FBFB-4843-8B9D-510A2FE72352}"/>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TW" dirty="0">
                  <a:solidFill>
                    <a:schemeClr val="tx1"/>
                  </a:solidFill>
                </a:rPr>
                <a:t>rimitive Func</a:t>
              </a:r>
            </a:p>
          </p:txBody>
        </p:sp>
        <p:sp>
          <p:nvSpPr>
            <p:cNvPr id="9" name="Rounded Rectangle 8">
              <a:extLst>
                <a:ext uri="{FF2B5EF4-FFF2-40B4-BE49-F238E27FC236}">
                  <a16:creationId xmlns:a16="http://schemas.microsoft.com/office/drawing/2014/main" id="{59549214-DB2A-C545-A9AE-AE57092C32A5}"/>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Func1</a:t>
              </a:r>
            </a:p>
          </p:txBody>
        </p:sp>
        <p:sp>
          <p:nvSpPr>
            <p:cNvPr id="10" name="Rounded Rectangle 9">
              <a:extLst>
                <a:ext uri="{FF2B5EF4-FFF2-40B4-BE49-F238E27FC236}">
                  <a16:creationId xmlns:a16="http://schemas.microsoft.com/office/drawing/2014/main" id="{FD522A53-3089-964C-9A80-C0272317A2D7}"/>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Func2</a:t>
              </a:r>
            </a:p>
          </p:txBody>
        </p:sp>
        <p:cxnSp>
          <p:nvCxnSpPr>
            <p:cNvPr id="11" name="Straight Arrow Connector 10">
              <a:extLst>
                <a:ext uri="{FF2B5EF4-FFF2-40B4-BE49-F238E27FC236}">
                  <a16:creationId xmlns:a16="http://schemas.microsoft.com/office/drawing/2014/main" id="{CA144B5A-D83A-4B43-A74B-E83B8A28A053}"/>
                </a:ext>
              </a:extLst>
            </p:cNvPr>
            <p:cNvCxnSpPr>
              <a:cxnSpLocks/>
              <a:stCxn id="6" idx="7"/>
              <a:endCxn id="9"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4603DD-04D6-1E41-AFC5-64AF16DBBD8F}"/>
                </a:ext>
              </a:extLst>
            </p:cNvPr>
            <p:cNvCxnSpPr>
              <a:cxnSpLocks/>
              <a:stCxn id="6" idx="0"/>
              <a:endCxn id="8"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64F27-82A1-B34E-86BE-C14F063E657C}"/>
                </a:ext>
              </a:extLst>
            </p:cNvPr>
            <p:cNvCxnSpPr>
              <a:cxnSpLocks/>
              <a:stCxn id="8" idx="3"/>
              <a:endCxn id="30"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C52CCE-0A0B-9345-AF59-C03EAB64C491}"/>
                </a:ext>
              </a:extLst>
            </p:cNvPr>
            <p:cNvCxnSpPr>
              <a:cxnSpLocks/>
              <a:stCxn id="9" idx="3"/>
              <a:endCxn id="10"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2E27A2-3B29-A14B-A218-822463657CA1}"/>
                </a:ext>
              </a:extLst>
            </p:cNvPr>
            <p:cNvCxnSpPr>
              <a:cxnSpLocks/>
              <a:stCxn id="10" idx="3"/>
              <a:endCxn id="23"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C55F7F3B-4787-6241-8DEE-6A9167F7297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fVar</a:t>
              </a:r>
            </a:p>
          </p:txBody>
        </p:sp>
        <p:sp>
          <p:nvSpPr>
            <p:cNvPr id="17" name="Rounded Rectangle 16">
              <a:extLst>
                <a:ext uri="{FF2B5EF4-FFF2-40B4-BE49-F238E27FC236}">
                  <a16:creationId xmlns:a16="http://schemas.microsoft.com/office/drawing/2014/main" id="{0EA6C216-52D6-384F-9B09-AD518C43929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Func(fVar…)</a:t>
              </a:r>
            </a:p>
          </p:txBody>
        </p:sp>
        <p:cxnSp>
          <p:nvCxnSpPr>
            <p:cNvPr id="18" name="Straight Arrow Connector 17">
              <a:extLst>
                <a:ext uri="{FF2B5EF4-FFF2-40B4-BE49-F238E27FC236}">
                  <a16:creationId xmlns:a16="http://schemas.microsoft.com/office/drawing/2014/main" id="{CC0B5CA8-550B-7B42-A41E-3330873E9EA4}"/>
                </a:ext>
              </a:extLst>
            </p:cNvPr>
            <p:cNvCxnSpPr>
              <a:cxnSpLocks/>
              <a:stCxn id="16" idx="3"/>
              <a:endCxn id="17"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BBAB6E1-C5B4-4C4E-B028-C297664B5D98}"/>
                </a:ext>
              </a:extLst>
            </p:cNvPr>
            <p:cNvGrpSpPr/>
            <p:nvPr/>
          </p:nvGrpSpPr>
          <p:grpSpPr>
            <a:xfrm>
              <a:off x="2947373" y="4235049"/>
              <a:ext cx="3078345" cy="338091"/>
              <a:chOff x="2907647" y="3370617"/>
              <a:chExt cx="3078345" cy="338091"/>
            </a:xfrm>
          </p:grpSpPr>
          <p:sp>
            <p:nvSpPr>
              <p:cNvPr id="28" name="Rounded Rectangle 27">
                <a:extLst>
                  <a:ext uri="{FF2B5EF4-FFF2-40B4-BE49-F238E27FC236}">
                    <a16:creationId xmlns:a16="http://schemas.microsoft.com/office/drawing/2014/main" id="{46733F80-CC6B-8849-89F3-E98C8A46DD7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29" name="Rounded Rectangle 28">
                <a:extLst>
                  <a:ext uri="{FF2B5EF4-FFF2-40B4-BE49-F238E27FC236}">
                    <a16:creationId xmlns:a16="http://schemas.microsoft.com/office/drawing/2014/main" id="{8ACE22B4-5C19-A14E-9DEB-3920A16A62E3}"/>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Functions</a:t>
                </a:r>
              </a:p>
            </p:txBody>
          </p:sp>
        </p:grpSp>
        <p:sp>
          <p:nvSpPr>
            <p:cNvPr id="20" name="Rounded Rectangle 19">
              <a:extLst>
                <a:ext uri="{FF2B5EF4-FFF2-40B4-BE49-F238E27FC236}">
                  <a16:creationId xmlns:a16="http://schemas.microsoft.com/office/drawing/2014/main" id="{C851626B-1893-694A-96F1-BD96D17F41AF}"/>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1" name="Straight Arrow Connector 20">
              <a:extLst>
                <a:ext uri="{FF2B5EF4-FFF2-40B4-BE49-F238E27FC236}">
                  <a16:creationId xmlns:a16="http://schemas.microsoft.com/office/drawing/2014/main" id="{C2C76627-37A2-C24E-8501-00B2E65A3AED}"/>
                </a:ext>
              </a:extLst>
            </p:cNvPr>
            <p:cNvCxnSpPr>
              <a:cxnSpLocks/>
              <a:stCxn id="20" idx="3"/>
              <a:endCxn id="16"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3924D6-4A19-534F-A2B8-827387F086FE}"/>
                </a:ext>
              </a:extLst>
            </p:cNvPr>
            <p:cNvCxnSpPr>
              <a:cxnSpLocks/>
              <a:stCxn id="17" idx="3"/>
              <a:endCxn id="23"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A046582-49A9-644C-9A4C-6F8C542246B9}"/>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B07AC712-442F-554D-AF71-22C0A0206359}"/>
                </a:ext>
              </a:extLst>
            </p:cNvPr>
            <p:cNvCxnSpPr>
              <a:cxnSpLocks/>
              <a:stCxn id="28" idx="3"/>
              <a:endCxn id="23"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30FA80-E920-CB4A-B7C6-8E7B55586EC8}"/>
                </a:ext>
              </a:extLst>
            </p:cNvPr>
            <p:cNvCxnSpPr>
              <a:cxnSpLocks/>
              <a:stCxn id="6" idx="6"/>
              <a:endCxn id="20"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DDAF06-9AAB-BE4F-9D70-0300DA0C6E80}"/>
                </a:ext>
              </a:extLst>
            </p:cNvPr>
            <p:cNvCxnSpPr>
              <a:cxnSpLocks/>
              <a:stCxn id="6" idx="5"/>
              <a:endCxn id="28"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0D3FFF0-D744-AF49-B977-71C783279074}"/>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8314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190</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191</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192</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193</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194</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196</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2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1230651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203</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transition spd="slow">
    <p:wip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205</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208</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1976254083"/>
      </p:ext>
    </p:extLst>
  </p:cSld>
  <p:clrMapOvr>
    <a:masterClrMapping/>
  </p:clrMapOvr>
  <p:transition spd="slow">
    <p:wip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215</a:t>
            </a:fld>
            <a:endParaRPr lang="en"/>
          </a:p>
        </p:txBody>
      </p:sp>
    </p:spTree>
    <p:extLst>
      <p:ext uri="{BB962C8B-B14F-4D97-AF65-F5344CB8AC3E}">
        <p14:creationId xmlns:p14="http://schemas.microsoft.com/office/powerpoint/2010/main" val="6928336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6417830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29,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personal page 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1539395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14633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A3789DD-7E49-3747-B8F9-59A8DCFC6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3782" y="1090225"/>
            <a:ext cx="5186705" cy="2960313"/>
          </a:xfrm>
          <a:prstGeom prst="rect">
            <a:avLst/>
          </a:prstGeom>
        </p:spPr>
      </p:pic>
      <p:pic>
        <p:nvPicPr>
          <p:cNvPr id="6146" name="Picture 2" descr="1988_bundledThe life and times of Stephen Wolfram. 1988: Mathematica is bundled on every NeXT computer...">
            <a:extLst>
              <a:ext uri="{FF2B5EF4-FFF2-40B4-BE49-F238E27FC236}">
                <a16:creationId xmlns:a16="http://schemas.microsoft.com/office/drawing/2014/main" id="{43CE23A7-F717-2049-8718-C6449261FE2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408" y="1239715"/>
            <a:ext cx="3347204" cy="26613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The origin and the Future of the “Web”</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361564" y="4405139"/>
            <a:ext cx="8420895" cy="523220"/>
          </a:xfrm>
          <a:prstGeom prst="rect">
            <a:avLst/>
          </a:prstGeom>
          <a:noFill/>
        </p:spPr>
        <p:txBody>
          <a:bodyPr wrap="none" rtlCol="0">
            <a:spAutoFit/>
          </a:bodyPr>
          <a:lstStyle/>
          <a:p>
            <a:pPr algn="ctr"/>
            <a:r>
              <a:rPr lang="en-US" dirty="0">
                <a:hlinkClick r:id="rId6"/>
              </a:rPr>
              <a:t>Theodore Gray</a:t>
            </a:r>
            <a:r>
              <a:rPr lang="en-US" dirty="0"/>
              <a:t> created an Editable Interface for Computable Documents. </a:t>
            </a:r>
          </a:p>
          <a:p>
            <a:pPr algn="ctr"/>
            <a:r>
              <a:rPr lang="en-US" dirty="0"/>
              <a:t>The technology is based on Mathematica, and was bundled with </a:t>
            </a:r>
            <a:r>
              <a:rPr lang="en-US" dirty="0">
                <a:hlinkClick r:id="rId7"/>
              </a:rPr>
              <a:t>NeXT computers</a:t>
            </a:r>
            <a:r>
              <a:rPr lang="en-US" dirty="0"/>
              <a:t> used by </a:t>
            </a:r>
            <a:r>
              <a:rPr lang="en-US" dirty="0">
                <a:hlinkClick r:id="rId8"/>
              </a:rPr>
              <a:t>Berners-Lee</a:t>
            </a:r>
            <a:r>
              <a:rPr lang="en-US" dirty="0"/>
              <a:t>.</a:t>
            </a:r>
          </a:p>
        </p:txBody>
      </p:sp>
      <p:pic>
        <p:nvPicPr>
          <p:cNvPr id="6" name="Picture 5">
            <a:extLst>
              <a:ext uri="{FF2B5EF4-FFF2-40B4-BE49-F238E27FC236}">
                <a16:creationId xmlns:a16="http://schemas.microsoft.com/office/drawing/2014/main" id="{D573C2BE-C2D9-3646-BD5F-0E36AF93507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827591" y="2492008"/>
            <a:ext cx="2004709" cy="1913131"/>
          </a:xfrm>
          <a:prstGeom prst="rect">
            <a:avLst/>
          </a:prstGeom>
        </p:spPr>
      </p:pic>
      <p:pic>
        <p:nvPicPr>
          <p:cNvPr id="7" name="Picture 6">
            <a:hlinkClick r:id="rId10"/>
            <a:extLst>
              <a:ext uri="{FF2B5EF4-FFF2-40B4-BE49-F238E27FC236}">
                <a16:creationId xmlns:a16="http://schemas.microsoft.com/office/drawing/2014/main" id="{E64E5BFB-6878-8C4D-B4C0-BDF6E6755EB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9667" y="2241797"/>
            <a:ext cx="2616199" cy="1012005"/>
          </a:xfrm>
          <a:prstGeom prst="rect">
            <a:avLst/>
          </a:prstGeom>
        </p:spPr>
      </p:pic>
      <p:pic>
        <p:nvPicPr>
          <p:cNvPr id="10" name="Picture 9">
            <a:hlinkClick r:id="rId12"/>
            <a:extLst>
              <a:ext uri="{FF2B5EF4-FFF2-40B4-BE49-F238E27FC236}">
                <a16:creationId xmlns:a16="http://schemas.microsoft.com/office/drawing/2014/main" id="{D04F4473-062D-ED47-B997-9CEAE92D667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59666" y="3479474"/>
            <a:ext cx="2616199" cy="799904"/>
          </a:xfrm>
          <a:prstGeom prst="rect">
            <a:avLst/>
          </a:prstGeom>
        </p:spPr>
      </p:pic>
    </p:spTree>
    <p:extLst>
      <p:ext uri="{BB962C8B-B14F-4D97-AF65-F5344CB8AC3E}">
        <p14:creationId xmlns:p14="http://schemas.microsoft.com/office/powerpoint/2010/main" val="706686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with Open AI</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1863566" y="4588943"/>
            <a:ext cx="5416868" cy="523220"/>
          </a:xfrm>
          <a:prstGeom prst="rect">
            <a:avLst/>
          </a:prstGeom>
          <a:noFill/>
        </p:spPr>
        <p:txBody>
          <a:bodyPr wrap="none" rtlCol="0">
            <a:spAutoFit/>
          </a:bodyPr>
          <a:lstStyle/>
          <a:p>
            <a:pPr algn="ctr"/>
            <a:r>
              <a:rPr lang="en-US" dirty="0"/>
              <a:t>An “open” Artificial Intelligence resource that is available for “free”.</a:t>
            </a:r>
          </a:p>
          <a:p>
            <a:pPr algn="ctr"/>
            <a:r>
              <a:rPr lang="en-US" dirty="0"/>
              <a:t>It will do your software development work for you for free, too.</a:t>
            </a:r>
          </a:p>
        </p:txBody>
      </p:sp>
      <p:pic>
        <p:nvPicPr>
          <p:cNvPr id="5" name="Picture 4">
            <a:hlinkClick r:id="rId3"/>
            <a:extLst>
              <a:ext uri="{FF2B5EF4-FFF2-40B4-BE49-F238E27FC236}">
                <a16:creationId xmlns:a16="http://schemas.microsoft.com/office/drawing/2014/main" id="{BF8F5FB8-44B0-1E40-B806-D65995C8A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602" y="1540933"/>
            <a:ext cx="4576016" cy="2340986"/>
          </a:xfrm>
          <a:prstGeom prst="rect">
            <a:avLst/>
          </a:prstGeom>
        </p:spPr>
      </p:pic>
      <p:pic>
        <p:nvPicPr>
          <p:cNvPr id="7170" name="Picture 2" descr="Sam Altman TechCrunch SF 2019 Day 2 Oct 3 (cropped).jpg">
            <a:hlinkClick r:id="rId5"/>
            <a:extLst>
              <a:ext uri="{FF2B5EF4-FFF2-40B4-BE49-F238E27FC236}">
                <a16:creationId xmlns:a16="http://schemas.microsoft.com/office/drawing/2014/main" id="{4B752303-E4B9-B444-924B-D611C3F30F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2782" y="1743015"/>
            <a:ext cx="1904397" cy="1982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PT-3 vs Human Brain - YouTube">
            <a:hlinkClick r:id="rId7"/>
            <a:extLst>
              <a:ext uri="{FF2B5EF4-FFF2-40B4-BE49-F238E27FC236}">
                <a16:creationId xmlns:a16="http://schemas.microsoft.com/office/drawing/2014/main" id="{D9EF7590-3792-CD45-BEBB-943062EBF93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1700" y="1540933"/>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CBAED4AD-AD71-1E4A-9F58-886AA687B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30750" y="3615175"/>
            <a:ext cx="1482499" cy="973768"/>
          </a:xfrm>
          <a:prstGeom prst="rect">
            <a:avLst/>
          </a:prstGeom>
        </p:spPr>
      </p:pic>
    </p:spTree>
    <p:extLst>
      <p:ext uri="{BB962C8B-B14F-4D97-AF65-F5344CB8AC3E}">
        <p14:creationId xmlns:p14="http://schemas.microsoft.com/office/powerpoint/2010/main" val="60511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Chinese Pre-Trained Neural Network</a:t>
            </a:r>
            <a:endParaRPr lang="en-TW" sz="2000" dirty="0"/>
          </a:p>
        </p:txBody>
      </p:sp>
      <p:pic>
        <p:nvPicPr>
          <p:cNvPr id="3" name="Picture 2">
            <a:hlinkClick r:id="rId3"/>
            <a:extLst>
              <a:ext uri="{FF2B5EF4-FFF2-40B4-BE49-F238E27FC236}">
                <a16:creationId xmlns:a16="http://schemas.microsoft.com/office/drawing/2014/main" id="{3BC03DEC-8050-A245-BFCB-CB808F609FBB}"/>
              </a:ext>
            </a:extLst>
          </p:cNvPr>
          <p:cNvPicPr>
            <a:picLocks noChangeAspect="1"/>
          </p:cNvPicPr>
          <p:nvPr/>
        </p:nvPicPr>
        <p:blipFill>
          <a:blip r:embed="rId4"/>
          <a:stretch>
            <a:fillRect/>
          </a:stretch>
        </p:blipFill>
        <p:spPr>
          <a:xfrm>
            <a:off x="1728285" y="914400"/>
            <a:ext cx="5687429" cy="4017503"/>
          </a:xfrm>
          <a:prstGeom prst="rect">
            <a:avLst/>
          </a:prstGeom>
        </p:spPr>
      </p:pic>
      <p:sp>
        <p:nvSpPr>
          <p:cNvPr id="4" name="TextBox 3">
            <a:extLst>
              <a:ext uri="{FF2B5EF4-FFF2-40B4-BE49-F238E27FC236}">
                <a16:creationId xmlns:a16="http://schemas.microsoft.com/office/drawing/2014/main" id="{F4B0663F-50B8-4648-A188-D20BAC7F7C07}"/>
              </a:ext>
            </a:extLst>
          </p:cNvPr>
          <p:cNvSpPr txBox="1"/>
          <p:nvPr/>
        </p:nvSpPr>
        <p:spPr>
          <a:xfrm>
            <a:off x="3609235" y="4778014"/>
            <a:ext cx="1925527" cy="307777"/>
          </a:xfrm>
          <a:prstGeom prst="rect">
            <a:avLst/>
          </a:prstGeom>
          <a:noFill/>
        </p:spPr>
        <p:txBody>
          <a:bodyPr wrap="none" rtlCol="0">
            <a:spAutoFit/>
          </a:bodyPr>
          <a:lstStyle/>
          <a:p>
            <a:r>
              <a:rPr lang="en-US" dirty="0">
                <a:hlinkClick r:id="rId3"/>
              </a:rPr>
              <a:t>https://</a:t>
            </a:r>
            <a:r>
              <a:rPr lang="en-US" dirty="0" err="1">
                <a:hlinkClick r:id="rId3"/>
              </a:rPr>
              <a:t>cpm.baai.ac.cn</a:t>
            </a:r>
            <a:endParaRPr lang="en-TW" dirty="0"/>
          </a:p>
        </p:txBody>
      </p:sp>
    </p:spTree>
    <p:extLst>
      <p:ext uri="{BB962C8B-B14F-4D97-AF65-F5344CB8AC3E}">
        <p14:creationId xmlns:p14="http://schemas.microsoft.com/office/powerpoint/2010/main" val="235575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Chinese Pre-Trained Neural Network</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1996612" y="4778013"/>
            <a:ext cx="5150769" cy="307777"/>
          </a:xfrm>
          <a:prstGeom prst="rect">
            <a:avLst/>
          </a:prstGeom>
          <a:noFill/>
        </p:spPr>
        <p:txBody>
          <a:bodyPr wrap="none" rtlCol="0">
            <a:spAutoFit/>
          </a:bodyPr>
          <a:lstStyle/>
          <a:p>
            <a:r>
              <a:rPr lang="en-US" dirty="0">
                <a:hlinkClick r:id="rId3"/>
              </a:rPr>
              <a:t>https://</a:t>
            </a:r>
            <a:r>
              <a:rPr lang="en-US" dirty="0" err="1">
                <a:hlinkClick r:id="rId3"/>
              </a:rPr>
              <a:t>git.openi.org.cn</a:t>
            </a:r>
            <a:r>
              <a:rPr lang="en-US" dirty="0">
                <a:hlinkClick r:id="rId3"/>
              </a:rPr>
              <a:t>/PCL-</a:t>
            </a:r>
            <a:r>
              <a:rPr lang="en-US" dirty="0" err="1">
                <a:hlinkClick r:id="rId3"/>
              </a:rPr>
              <a:t>Platform.Intelligence</a:t>
            </a:r>
            <a:r>
              <a:rPr lang="en-US" dirty="0">
                <a:hlinkClick r:id="rId3"/>
              </a:rPr>
              <a:t>/</a:t>
            </a:r>
            <a:r>
              <a:rPr lang="en-US" dirty="0" err="1">
                <a:hlinkClick r:id="rId3"/>
              </a:rPr>
              <a:t>PanGu</a:t>
            </a:r>
            <a:r>
              <a:rPr lang="en-US" dirty="0">
                <a:hlinkClick r:id="rId3"/>
              </a:rPr>
              <a:t>-Alpha</a:t>
            </a:r>
            <a:endParaRPr lang="en-TW" dirty="0"/>
          </a:p>
        </p:txBody>
      </p:sp>
      <p:pic>
        <p:nvPicPr>
          <p:cNvPr id="2" name="Picture 1">
            <a:extLst>
              <a:ext uri="{FF2B5EF4-FFF2-40B4-BE49-F238E27FC236}">
                <a16:creationId xmlns:a16="http://schemas.microsoft.com/office/drawing/2014/main" id="{FFAE6653-F43B-A04A-84E5-933E4E2272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46971" y="990810"/>
            <a:ext cx="4850049" cy="3707665"/>
          </a:xfrm>
          <a:prstGeom prst="rect">
            <a:avLst/>
          </a:prstGeom>
        </p:spPr>
      </p:pic>
    </p:spTree>
    <p:extLst>
      <p:ext uri="{BB962C8B-B14F-4D97-AF65-F5344CB8AC3E}">
        <p14:creationId xmlns:p14="http://schemas.microsoft.com/office/powerpoint/2010/main" val="232675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Neural Network Open Source Tool</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3977125" y="4770456"/>
            <a:ext cx="1189749" cy="307777"/>
          </a:xfrm>
          <a:prstGeom prst="rect">
            <a:avLst/>
          </a:prstGeom>
          <a:noFill/>
        </p:spPr>
        <p:txBody>
          <a:bodyPr wrap="none" rtlCol="0">
            <a:spAutoFit/>
          </a:bodyPr>
          <a:lstStyle/>
          <a:p>
            <a:r>
              <a:rPr lang="en-US" dirty="0">
                <a:hlinkClick r:id="rId3"/>
              </a:rPr>
              <a:t>https://</a:t>
            </a:r>
            <a:r>
              <a:rPr lang="en-US" dirty="0" err="1">
                <a:hlinkClick r:id="rId3"/>
              </a:rPr>
              <a:t>jina.ai</a:t>
            </a:r>
            <a:endParaRPr lang="en-TW" dirty="0"/>
          </a:p>
        </p:txBody>
      </p:sp>
      <p:pic>
        <p:nvPicPr>
          <p:cNvPr id="3" name="Picture 2">
            <a:extLst>
              <a:ext uri="{FF2B5EF4-FFF2-40B4-BE49-F238E27FC236}">
                <a16:creationId xmlns:a16="http://schemas.microsoft.com/office/drawing/2014/main" id="{BD3EE0A6-0606-7849-8E6B-4D358E0CA1A8}"/>
              </a:ext>
            </a:extLst>
          </p:cNvPr>
          <p:cNvPicPr>
            <a:picLocks noChangeAspect="1"/>
          </p:cNvPicPr>
          <p:nvPr/>
        </p:nvPicPr>
        <p:blipFill>
          <a:blip r:embed="rId4"/>
          <a:stretch>
            <a:fillRect/>
          </a:stretch>
        </p:blipFill>
        <p:spPr>
          <a:xfrm>
            <a:off x="1292970" y="1017725"/>
            <a:ext cx="6558057" cy="3551218"/>
          </a:xfrm>
          <a:prstGeom prst="rect">
            <a:avLst/>
          </a:prstGeom>
        </p:spPr>
      </p:pic>
    </p:spTree>
    <p:extLst>
      <p:ext uri="{BB962C8B-B14F-4D97-AF65-F5344CB8AC3E}">
        <p14:creationId xmlns:p14="http://schemas.microsoft.com/office/powerpoint/2010/main" val="3355700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err="1"/>
              <a:t>NsM</a:t>
            </a:r>
            <a:r>
              <a:rPr lang="en-US" dirty="0"/>
              <a:t> related Ideas:</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227294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6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094964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3750831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Get access to Live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4">
                  <a:extLst>
                    <a:ext uri="{A12FA001-AC4F-418D-AE19-62706E023703}">
                      <ahyp:hlinkClr xmlns:ahyp="http://schemas.microsoft.com/office/drawing/2018/hyperlinkcolor" val="tx"/>
                    </a:ext>
                  </a:extLst>
                </a:hlinkClick>
              </a:rPr>
              <a:t>https://</a:t>
            </a:r>
            <a:r>
              <a:rPr lang="en-US" dirty="0" err="1">
                <a:solidFill>
                  <a:srgbClr val="00B0F0"/>
                </a:solidFill>
                <a:hlinkClick r:id="rId4">
                  <a:extLst>
                    <a:ext uri="{A12FA001-AC4F-418D-AE19-62706E023703}">
                      <ahyp:hlinkClr xmlns:ahyp="http://schemas.microsoft.com/office/drawing/2018/hyperlinkcolor" val="tx"/>
                    </a:ext>
                  </a:extLst>
                </a:hlinkClick>
              </a:rPr>
              <a:t>www.marinetraffic.com</a:t>
            </a:r>
            <a:r>
              <a:rPr lang="en-US" dirty="0">
                <a:solidFill>
                  <a:srgbClr val="00B0F0"/>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rgbClr val="00B0F0"/>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rgbClr val="00B0F0"/>
              </a:solidFill>
              <a:effectLst/>
              <a:uFillTx/>
              <a:sym typeface="Arial"/>
            </a:endParaRPr>
          </a:p>
        </p:txBody>
      </p:sp>
    </p:spTree>
    <p:extLst>
      <p:ext uri="{BB962C8B-B14F-4D97-AF65-F5344CB8AC3E}">
        <p14:creationId xmlns:p14="http://schemas.microsoft.com/office/powerpoint/2010/main" val="130207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Diffbot</a:t>
            </a:r>
            <a:r>
              <a:rPr lang="en-US" dirty="0">
                <a:solidFill>
                  <a:schemeClr val="tx1"/>
                </a:solidFill>
              </a:rPr>
              <a:t> (more than 1 Trillion linked entities)</a:t>
            </a:r>
            <a:endParaRPr dirty="0">
              <a:solidFill>
                <a:schemeClr val="tx1"/>
              </a:solidFill>
            </a:endParaRPr>
          </a:p>
        </p:txBody>
      </p:sp>
      <p:pic>
        <p:nvPicPr>
          <p:cNvPr id="4" name="Picture 3">
            <a:hlinkClick r:id="rId3"/>
            <a:extLst>
              <a:ext uri="{FF2B5EF4-FFF2-40B4-BE49-F238E27FC236}">
                <a16:creationId xmlns:a16="http://schemas.microsoft.com/office/drawing/2014/main" id="{8315081E-70B1-EE43-A6A5-F33DD816FF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250" y="2852294"/>
            <a:ext cx="3160311" cy="2199330"/>
          </a:xfrm>
          <a:prstGeom prst="rect">
            <a:avLst/>
          </a:prstGeom>
        </p:spPr>
      </p:pic>
      <p:pic>
        <p:nvPicPr>
          <p:cNvPr id="3" name="Picture 2">
            <a:hlinkClick r:id="rId3"/>
            <a:extLst>
              <a:ext uri="{FF2B5EF4-FFF2-40B4-BE49-F238E27FC236}">
                <a16:creationId xmlns:a16="http://schemas.microsoft.com/office/drawing/2014/main" id="{5BD65BD2-8496-4143-932B-EE15B0169D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4249" y="1071165"/>
            <a:ext cx="3160311" cy="1733356"/>
          </a:xfrm>
          <a:prstGeom prst="rect">
            <a:avLst/>
          </a:prstGeom>
        </p:spPr>
      </p:pic>
      <p:pic>
        <p:nvPicPr>
          <p:cNvPr id="2050" name="Picture 2" descr="Diffbot">
            <a:hlinkClick r:id="rId6"/>
            <a:extLst>
              <a:ext uri="{FF2B5EF4-FFF2-40B4-BE49-F238E27FC236}">
                <a16:creationId xmlns:a16="http://schemas.microsoft.com/office/drawing/2014/main" id="{D282EB75-F19B-4542-96E4-9B02574243E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531525" y="1071165"/>
            <a:ext cx="5378535" cy="398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69954" y="4580078"/>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325102" y="4852717"/>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2278287" y="955678"/>
            <a:ext cx="4487016" cy="3628761"/>
          </a:xfrm>
          <a:prstGeom prst="rect">
            <a:avLst/>
          </a:prstGeom>
        </p:spPr>
      </p:pic>
    </p:spTree>
    <p:extLst>
      <p:ext uri="{BB962C8B-B14F-4D97-AF65-F5344CB8AC3E}">
        <p14:creationId xmlns:p14="http://schemas.microsoft.com/office/powerpoint/2010/main" val="253312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775093" y="3851373"/>
            <a:ext cx="2339102" cy="253916"/>
          </a:xfrm>
          <a:prstGeom prst="rect">
            <a:avLst/>
          </a:prstGeom>
          <a:noFill/>
        </p:spPr>
        <p:txBody>
          <a:bodyPr wrap="none" rtlCol="0">
            <a:spAutoFit/>
          </a:bodyPr>
          <a:lstStyle/>
          <a:p>
            <a:r>
              <a:rPr lang="en-US" sz="1050" dirty="0">
                <a:hlinkClick r:id="rId3"/>
              </a:rPr>
              <a:t>https://youtu.be/d8-LO6FCna0?t=65</a:t>
            </a:r>
            <a:endParaRPr lang="en-TW" sz="1050"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311700" y="1508488"/>
            <a:ext cx="4058077" cy="2292314"/>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5"/>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11700" y="4250200"/>
            <a:ext cx="3357009" cy="415498"/>
          </a:xfrm>
          <a:prstGeom prst="rect">
            <a:avLst/>
          </a:prstGeom>
          <a:noFill/>
        </p:spPr>
        <p:txBody>
          <a:bodyPr wrap="none" rtlCol="0">
            <a:spAutoFit/>
          </a:bodyPr>
          <a:lstStyle/>
          <a:p>
            <a:r>
              <a:rPr lang="en-US" sz="1050" b="1" dirty="0"/>
              <a:t>Fundamental theorem of algebra | Khan Academy</a:t>
            </a:r>
          </a:p>
          <a:p>
            <a:endParaRPr lang="en-TW" sz="1050" dirty="0"/>
          </a:p>
        </p:txBody>
      </p:sp>
    </p:spTree>
    <p:extLst>
      <p:ext uri="{BB962C8B-B14F-4D97-AF65-F5344CB8AC3E}">
        <p14:creationId xmlns:p14="http://schemas.microsoft.com/office/powerpoint/2010/main" val="200272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688" y="349238"/>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Namespaces:</a:t>
            </a:r>
            <a:br>
              <a:rPr lang="en" dirty="0"/>
            </a:br>
            <a:r>
              <a:rPr lang="en" dirty="0"/>
              <a:t>Encoded Symmetries in the IT industry</a:t>
            </a:r>
            <a:endParaRPr dirty="0"/>
          </a:p>
        </p:txBody>
      </p:sp>
      <p:pic>
        <p:nvPicPr>
          <p:cNvPr id="432" name="Google Shape;432;p52">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75000" y="3966876"/>
            <a:ext cx="838126" cy="59866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that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356763" y="4781409"/>
            <a:ext cx="2430474" cy="253916"/>
          </a:xfrm>
          <a:prstGeom prst="rect">
            <a:avLst/>
          </a:prstGeom>
          <a:noFill/>
        </p:spPr>
        <p:txBody>
          <a:bodyPr wrap="none" rtlCol="0">
            <a:spAutoFit/>
          </a:bodyPr>
          <a:lstStyle/>
          <a:p>
            <a:r>
              <a:rPr lang="en-US" sz="1050" dirty="0">
                <a:hlinkClick r:id="rId3"/>
              </a:rPr>
              <a:t>https://youtu.be/h7apO7q16V0?t=732</a:t>
            </a:r>
            <a:endParaRPr lang="en-TW" sz="1050"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73020" y="1154070"/>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21230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What is the minimum Symbol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2904307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Is binary valued system the smallest symbol set?</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174685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290346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576957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Memoization</a:t>
            </a:r>
            <a:endParaRPr dirty="0">
              <a:solidFill>
                <a:schemeClr val="tx1"/>
              </a:solidFill>
            </a:endParaRPr>
          </a:p>
        </p:txBody>
      </p:sp>
      <p:pic>
        <p:nvPicPr>
          <p:cNvPr id="2" name="Picture 1">
            <a:hlinkClick r:id="rId3"/>
            <a:extLst>
              <a:ext uri="{FF2B5EF4-FFF2-40B4-BE49-F238E27FC236}">
                <a16:creationId xmlns:a16="http://schemas.microsoft.com/office/drawing/2014/main" id="{C9601707-B5E5-A345-BC76-FB26CEDC978F}"/>
              </a:ext>
            </a:extLst>
          </p:cNvPr>
          <p:cNvPicPr>
            <a:picLocks noChangeAspect="1"/>
          </p:cNvPicPr>
          <p:nvPr/>
        </p:nvPicPr>
        <p:blipFill>
          <a:blip r:embed="rId4"/>
          <a:stretch>
            <a:fillRect/>
          </a:stretch>
        </p:blipFill>
        <p:spPr>
          <a:xfrm>
            <a:off x="1794787" y="1017725"/>
            <a:ext cx="5554426" cy="3804657"/>
          </a:xfrm>
          <a:prstGeom prst="rect">
            <a:avLst/>
          </a:prstGeom>
        </p:spPr>
      </p:pic>
      <p:sp>
        <p:nvSpPr>
          <p:cNvPr id="5" name="TextBox 4">
            <a:extLst>
              <a:ext uri="{FF2B5EF4-FFF2-40B4-BE49-F238E27FC236}">
                <a16:creationId xmlns:a16="http://schemas.microsoft.com/office/drawing/2014/main" id="{40E811E4-36AD-404E-A61C-6F3FC00DDE0B}"/>
              </a:ext>
            </a:extLst>
          </p:cNvPr>
          <p:cNvSpPr txBox="1"/>
          <p:nvPr/>
        </p:nvSpPr>
        <p:spPr>
          <a:xfrm>
            <a:off x="2301186" y="4812882"/>
            <a:ext cx="4541628" cy="307777"/>
          </a:xfrm>
          <a:prstGeom prst="rect">
            <a:avLst/>
          </a:prstGeom>
          <a:noFill/>
        </p:spPr>
        <p:txBody>
          <a:bodyPr wrap="none" rtlCol="0">
            <a:spAutoFit/>
          </a:bodyPr>
          <a:lstStyle/>
          <a:p>
            <a:r>
              <a:rPr lang="en-TW" dirty="0">
                <a:hlinkClick r:id="rId3"/>
              </a:rPr>
              <a:t>An important technique to manage names dynamically!</a:t>
            </a:r>
            <a:endParaRPr lang="en-TW" dirty="0"/>
          </a:p>
        </p:txBody>
      </p:sp>
    </p:spTree>
    <p:extLst>
      <p:ext uri="{BB962C8B-B14F-4D97-AF65-F5344CB8AC3E}">
        <p14:creationId xmlns:p14="http://schemas.microsoft.com/office/powerpoint/2010/main" val="2107807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Maybe we should teach Math in a different sequence</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888685" y="2920095"/>
            <a:ext cx="3366627" cy="523220"/>
          </a:xfrm>
          <a:prstGeom prst="rect">
            <a:avLst/>
          </a:prstGeom>
          <a:noFill/>
        </p:spPr>
        <p:txBody>
          <a:bodyPr wrap="none" rtlCol="0">
            <a:spAutoFit/>
          </a:bodyPr>
          <a:lstStyle/>
          <a:p>
            <a:pPr algn="ctr"/>
            <a:r>
              <a:rPr lang="en-TW" dirty="0"/>
              <a:t>A curriculum modeled after</a:t>
            </a:r>
          </a:p>
          <a:p>
            <a:pPr algn="ctr"/>
            <a:r>
              <a:rPr lang="en-TW" dirty="0"/>
              <a:t>Curry-Howard-Lambek Correspondence</a:t>
            </a:r>
          </a:p>
        </p:txBody>
      </p:sp>
      <p:sp>
        <p:nvSpPr>
          <p:cNvPr id="6" name="TextBox 5">
            <a:extLst>
              <a:ext uri="{FF2B5EF4-FFF2-40B4-BE49-F238E27FC236}">
                <a16:creationId xmlns:a16="http://schemas.microsoft.com/office/drawing/2014/main" id="{13D7E963-8EDB-2145-83C2-F67E4F84A985}"/>
              </a:ext>
            </a:extLst>
          </p:cNvPr>
          <p:cNvSpPr txBox="1"/>
          <p:nvPr/>
        </p:nvSpPr>
        <p:spPr>
          <a:xfrm>
            <a:off x="3554734" y="2194498"/>
            <a:ext cx="2034531" cy="307777"/>
          </a:xfrm>
          <a:prstGeom prst="rect">
            <a:avLst/>
          </a:prstGeom>
          <a:noFill/>
        </p:spPr>
        <p:txBody>
          <a:bodyPr wrap="none" rtlCol="0">
            <a:spAutoFit/>
          </a:bodyPr>
          <a:lstStyle/>
          <a:p>
            <a:pPr algn="ctr"/>
            <a:r>
              <a:rPr lang="en-TW" dirty="0"/>
              <a:t>The notion of Pureness</a:t>
            </a:r>
          </a:p>
        </p:txBody>
      </p:sp>
      <p:sp>
        <p:nvSpPr>
          <p:cNvPr id="7" name="TextBox 6">
            <a:extLst>
              <a:ext uri="{FF2B5EF4-FFF2-40B4-BE49-F238E27FC236}">
                <a16:creationId xmlns:a16="http://schemas.microsoft.com/office/drawing/2014/main" id="{4BE341D0-61C4-134F-8375-B95DFC567E52}"/>
              </a:ext>
            </a:extLst>
          </p:cNvPr>
          <p:cNvSpPr txBox="1"/>
          <p:nvPr/>
        </p:nvSpPr>
        <p:spPr>
          <a:xfrm>
            <a:off x="3191655" y="2571750"/>
            <a:ext cx="2760692" cy="307777"/>
          </a:xfrm>
          <a:prstGeom prst="rect">
            <a:avLst/>
          </a:prstGeom>
          <a:noFill/>
        </p:spPr>
        <p:txBody>
          <a:bodyPr wrap="none" rtlCol="0">
            <a:spAutoFit/>
          </a:bodyPr>
          <a:lstStyle/>
          <a:p>
            <a:pPr algn="ctr"/>
            <a:r>
              <a:rPr lang="en-TW" dirty="0"/>
              <a:t>Approximation to Idealized Truth</a:t>
            </a:r>
          </a:p>
        </p:txBody>
      </p:sp>
    </p:spTree>
    <p:extLst>
      <p:ext uri="{BB962C8B-B14F-4D97-AF65-F5344CB8AC3E}">
        <p14:creationId xmlns:p14="http://schemas.microsoft.com/office/powerpoint/2010/main" val="183441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Number Theory, Physics, and Geometry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hlinkClick r:id="rId3"/>
            <a:extLst>
              <a:ext uri="{FF2B5EF4-FFF2-40B4-BE49-F238E27FC236}">
                <a16:creationId xmlns:a16="http://schemas.microsoft.com/office/drawing/2014/main" id="{E22F827B-4C28-414C-A222-F25642FD11CA}"/>
              </a:ext>
            </a:extLst>
          </p:cNvPr>
          <p:cNvPicPr>
            <a:picLocks noChangeAspect="1"/>
          </p:cNvPicPr>
          <p:nvPr/>
        </p:nvPicPr>
        <p:blipFill>
          <a:blip r:embed="rId4"/>
          <a:stretch>
            <a:fillRect/>
          </a:stretch>
        </p:blipFill>
        <p:spPr>
          <a:xfrm>
            <a:off x="1903163" y="1068765"/>
            <a:ext cx="5337674" cy="3485531"/>
          </a:xfrm>
          <a:prstGeom prst="rect">
            <a:avLst/>
          </a:prstGeom>
        </p:spPr>
      </p:pic>
      <p:sp>
        <p:nvSpPr>
          <p:cNvPr id="5" name="TextBox 4">
            <a:extLst>
              <a:ext uri="{FF2B5EF4-FFF2-40B4-BE49-F238E27FC236}">
                <a16:creationId xmlns:a16="http://schemas.microsoft.com/office/drawing/2014/main" id="{1FEE2471-8757-F047-A509-13BAD68873F6}"/>
              </a:ext>
            </a:extLst>
          </p:cNvPr>
          <p:cNvSpPr txBox="1"/>
          <p:nvPr/>
        </p:nvSpPr>
        <p:spPr>
          <a:xfrm>
            <a:off x="2096540" y="4605336"/>
            <a:ext cx="4950919" cy="430887"/>
          </a:xfrm>
          <a:prstGeom prst="rect">
            <a:avLst/>
          </a:prstGeom>
          <a:noFill/>
        </p:spPr>
        <p:txBody>
          <a:bodyPr wrap="square" rtlCol="0">
            <a:spAutoFit/>
          </a:bodyPr>
          <a:lstStyle/>
          <a:p>
            <a:pPr algn="ctr"/>
            <a:r>
              <a:rPr lang="en-TW" sz="1100" dirty="0">
                <a:hlinkClick r:id="rId5"/>
              </a:rPr>
              <a:t>Ninhyong Kim </a:t>
            </a:r>
            <a:r>
              <a:rPr lang="en-TW" sz="1100" dirty="0"/>
              <a:t>has been</a:t>
            </a:r>
            <a:r>
              <a:rPr lang="en-US" sz="1100" dirty="0"/>
              <a:t> a research professor of number theory at the University of Oxford and the head of their number theory research group.</a:t>
            </a:r>
            <a:r>
              <a:rPr lang="en-TW" sz="1100" dirty="0"/>
              <a:t> </a:t>
            </a:r>
          </a:p>
        </p:txBody>
      </p:sp>
    </p:spTree>
    <p:extLst>
      <p:ext uri="{BB962C8B-B14F-4D97-AF65-F5344CB8AC3E}">
        <p14:creationId xmlns:p14="http://schemas.microsoft.com/office/powerpoint/2010/main" val="296572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origin of </a:t>
            </a:r>
            <a:r>
              <a:rPr lang="en-US" dirty="0">
                <a:solidFill>
                  <a:srgbClr val="FF0000"/>
                </a:solidFill>
              </a:rPr>
              <a:t>Atomic Elements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E146EF16-8988-3D48-999B-3A1A75FC373F}"/>
              </a:ext>
            </a:extLst>
          </p:cNvPr>
          <p:cNvPicPr>
            <a:picLocks noChangeAspect="1"/>
          </p:cNvPicPr>
          <p:nvPr/>
        </p:nvPicPr>
        <p:blipFill>
          <a:blip r:embed="rId4"/>
          <a:stretch>
            <a:fillRect/>
          </a:stretch>
        </p:blipFill>
        <p:spPr>
          <a:xfrm>
            <a:off x="1643944" y="1032234"/>
            <a:ext cx="5856111" cy="3754942"/>
          </a:xfrm>
          <a:prstGeom prst="rect">
            <a:avLst/>
          </a:prstGeom>
        </p:spPr>
      </p:pic>
    </p:spTree>
    <p:extLst>
      <p:ext uri="{BB962C8B-B14F-4D97-AF65-F5344CB8AC3E}">
        <p14:creationId xmlns:p14="http://schemas.microsoft.com/office/powerpoint/2010/main" val="166391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known set of </a:t>
            </a:r>
            <a:r>
              <a:rPr lang="en-US" dirty="0">
                <a:solidFill>
                  <a:srgbClr val="FF0000"/>
                </a:solidFill>
              </a:rPr>
              <a:t>Elementary Particles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1929E489-FD8A-8D4C-87C9-67A89DC065B0}"/>
              </a:ext>
            </a:extLst>
          </p:cNvPr>
          <p:cNvPicPr>
            <a:picLocks noChangeAspect="1"/>
          </p:cNvPicPr>
          <p:nvPr/>
        </p:nvPicPr>
        <p:blipFill>
          <a:blip r:embed="rId4"/>
          <a:stretch>
            <a:fillRect/>
          </a:stretch>
        </p:blipFill>
        <p:spPr>
          <a:xfrm>
            <a:off x="238897" y="1525385"/>
            <a:ext cx="4137818" cy="2702018"/>
          </a:xfrm>
          <a:prstGeom prst="rect">
            <a:avLst/>
          </a:prstGeom>
        </p:spPr>
      </p:pic>
      <p:pic>
        <p:nvPicPr>
          <p:cNvPr id="4" name="Picture 3">
            <a:hlinkClick r:id="rId5"/>
            <a:extLst>
              <a:ext uri="{FF2B5EF4-FFF2-40B4-BE49-F238E27FC236}">
                <a16:creationId xmlns:a16="http://schemas.microsoft.com/office/drawing/2014/main" id="{758AD65E-B344-0543-B6D9-310B080C24CF}"/>
              </a:ext>
            </a:extLst>
          </p:cNvPr>
          <p:cNvPicPr>
            <a:picLocks noChangeAspect="1"/>
          </p:cNvPicPr>
          <p:nvPr/>
        </p:nvPicPr>
        <p:blipFill>
          <a:blip r:embed="rId6"/>
          <a:stretch>
            <a:fillRect/>
          </a:stretch>
        </p:blipFill>
        <p:spPr>
          <a:xfrm>
            <a:off x="4767287" y="1520005"/>
            <a:ext cx="4137818" cy="2702018"/>
          </a:xfrm>
          <a:prstGeom prst="rect">
            <a:avLst/>
          </a:prstGeom>
        </p:spPr>
      </p:pic>
    </p:spTree>
    <p:extLst>
      <p:ext uri="{BB962C8B-B14F-4D97-AF65-F5344CB8AC3E}">
        <p14:creationId xmlns:p14="http://schemas.microsoft.com/office/powerpoint/2010/main" val="161634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Key-Value pairs as a general form of Dictionaries/Encyclopedias</a:t>
            </a:r>
            <a:endParaRPr dirty="0"/>
          </a:p>
        </p:txBody>
      </p:sp>
      <p:pic>
        <p:nvPicPr>
          <p:cNvPr id="1026" name="Picture 2">
            <a:extLst>
              <a:ext uri="{FF2B5EF4-FFF2-40B4-BE49-F238E27FC236}">
                <a16:creationId xmlns:a16="http://schemas.microsoft.com/office/drawing/2014/main" id="{3F8AECA5-6FED-D24E-A808-6A15106DF815}"/>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845602" y="1646336"/>
            <a:ext cx="3491834" cy="3072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finition of hash table | PCMag">
            <a:extLst>
              <a:ext uri="{FF2B5EF4-FFF2-40B4-BE49-F238E27FC236}">
                <a16:creationId xmlns:a16="http://schemas.microsoft.com/office/drawing/2014/main" id="{5C26482C-0654-ED47-9D55-6B7411E6234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0266" y="1646336"/>
            <a:ext cx="3458497" cy="2648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F898FB-48B0-9840-AC34-D5235E226F4D}"/>
              </a:ext>
            </a:extLst>
          </p:cNvPr>
          <p:cNvSpPr txBox="1"/>
          <p:nvPr/>
        </p:nvSpPr>
        <p:spPr>
          <a:xfrm>
            <a:off x="960627" y="4610665"/>
            <a:ext cx="3337773" cy="215444"/>
          </a:xfrm>
          <a:prstGeom prst="rect">
            <a:avLst/>
          </a:prstGeom>
          <a:noFill/>
        </p:spPr>
        <p:txBody>
          <a:bodyPr wrap="none" rtlCol="0">
            <a:spAutoFit/>
          </a:bodyPr>
          <a:lstStyle/>
          <a:p>
            <a:r>
              <a:rPr lang="en-US" sz="800" dirty="0"/>
              <a:t>I</a:t>
            </a:r>
            <a:r>
              <a:rPr lang="en-TW" sz="800" dirty="0"/>
              <a:t>mage source: </a:t>
            </a:r>
            <a:r>
              <a:rPr lang="en-US" sz="800" dirty="0">
                <a:hlinkClick r:id="rId5"/>
              </a:rPr>
              <a:t>https://</a:t>
            </a:r>
            <a:r>
              <a:rPr lang="en-US" sz="800" dirty="0" err="1">
                <a:hlinkClick r:id="rId5"/>
              </a:rPr>
              <a:t>www.pcmag.com</a:t>
            </a:r>
            <a:r>
              <a:rPr lang="en-US" sz="800" dirty="0">
                <a:hlinkClick r:id="rId5"/>
              </a:rPr>
              <a:t>/encyclopedia/term/hash-table</a:t>
            </a:r>
            <a:endParaRPr lang="en-TW" sz="800" dirty="0"/>
          </a:p>
        </p:txBody>
      </p:sp>
      <p:sp>
        <p:nvSpPr>
          <p:cNvPr id="17" name="TextBox 16">
            <a:extLst>
              <a:ext uri="{FF2B5EF4-FFF2-40B4-BE49-F238E27FC236}">
                <a16:creationId xmlns:a16="http://schemas.microsoft.com/office/drawing/2014/main" id="{9B9FC637-3943-AC41-BC57-4DAD89C0A62C}"/>
              </a:ext>
            </a:extLst>
          </p:cNvPr>
          <p:cNvSpPr txBox="1"/>
          <p:nvPr/>
        </p:nvSpPr>
        <p:spPr>
          <a:xfrm>
            <a:off x="4572000" y="4610665"/>
            <a:ext cx="3996607" cy="215444"/>
          </a:xfrm>
          <a:prstGeom prst="rect">
            <a:avLst/>
          </a:prstGeom>
          <a:noFill/>
        </p:spPr>
        <p:txBody>
          <a:bodyPr wrap="none" rtlCol="0">
            <a:spAutoFit/>
          </a:bodyPr>
          <a:lstStyle/>
          <a:p>
            <a:r>
              <a:rPr lang="en-US" sz="800" dirty="0"/>
              <a:t>I</a:t>
            </a:r>
            <a:r>
              <a:rPr lang="en-TW" sz="800" dirty="0"/>
              <a:t>mage source: </a:t>
            </a:r>
            <a:r>
              <a:rPr lang="en-US" sz="800" dirty="0">
                <a:hlinkClick r:id="rId6"/>
              </a:rPr>
              <a:t>https://</a:t>
            </a:r>
            <a:r>
              <a:rPr lang="en-US" sz="800" dirty="0" err="1">
                <a:hlinkClick r:id="rId6"/>
              </a:rPr>
              <a:t>librarykvjhagrakhand.wordpress.com</a:t>
            </a:r>
            <a:r>
              <a:rPr lang="en-US" sz="800" dirty="0">
                <a:hlinkClick r:id="rId6"/>
              </a:rPr>
              <a:t>/encyclopedia-</a:t>
            </a:r>
            <a:r>
              <a:rPr lang="en-US" sz="800" dirty="0" err="1">
                <a:hlinkClick r:id="rId6"/>
              </a:rPr>
              <a:t>britannica</a:t>
            </a:r>
            <a:r>
              <a:rPr lang="en-US" sz="800" dirty="0">
                <a:hlinkClick r:id="rId6"/>
              </a:rPr>
              <a:t>/</a:t>
            </a:r>
            <a:endParaRPr lang="en-TW" sz="800" dirty="0"/>
          </a:p>
        </p:txBody>
      </p:sp>
    </p:spTree>
    <p:extLst>
      <p:ext uri="{BB962C8B-B14F-4D97-AF65-F5344CB8AC3E}">
        <p14:creationId xmlns:p14="http://schemas.microsoft.com/office/powerpoint/2010/main" val="1899045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way </a:t>
            </a:r>
            <a:r>
              <a:rPr lang="en-US">
                <a:solidFill>
                  <a:schemeClr val="tx1"/>
                </a:solidFill>
              </a:rPr>
              <a:t>medical doctors </a:t>
            </a:r>
            <a:r>
              <a:rPr lang="en-US" dirty="0">
                <a:solidFill>
                  <a:schemeClr val="tx1"/>
                </a:solidFill>
              </a:rPr>
              <a:t>talks about </a:t>
            </a:r>
            <a:r>
              <a:rPr lang="en-US" dirty="0">
                <a:solidFill>
                  <a:srgbClr val="FF0000"/>
                </a:solidFill>
              </a:rPr>
              <a:t>Human Anatomy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011BDE97-576C-9C47-BC52-7407FA95078F}"/>
              </a:ext>
            </a:extLst>
          </p:cNvPr>
          <p:cNvPicPr>
            <a:picLocks noChangeAspect="1"/>
          </p:cNvPicPr>
          <p:nvPr/>
        </p:nvPicPr>
        <p:blipFill>
          <a:blip r:embed="rId4"/>
          <a:stretch>
            <a:fillRect/>
          </a:stretch>
        </p:blipFill>
        <p:spPr>
          <a:xfrm>
            <a:off x="1721387" y="1132244"/>
            <a:ext cx="5701225" cy="3722931"/>
          </a:xfrm>
          <a:prstGeom prst="rect">
            <a:avLst/>
          </a:prstGeom>
        </p:spPr>
      </p:pic>
    </p:spTree>
    <p:extLst>
      <p:ext uri="{BB962C8B-B14F-4D97-AF65-F5344CB8AC3E}">
        <p14:creationId xmlns:p14="http://schemas.microsoft.com/office/powerpoint/2010/main" val="3321955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musicians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extLst>
              <a:ext uri="{FF2B5EF4-FFF2-40B4-BE49-F238E27FC236}">
                <a16:creationId xmlns:a16="http://schemas.microsoft.com/office/drawing/2014/main" id="{4BF8FF87-6DDE-5344-A1D2-0F4EDC1DF5DC}"/>
              </a:ext>
            </a:extLst>
          </p:cNvPr>
          <p:cNvPicPr>
            <a:picLocks noChangeAspect="1"/>
          </p:cNvPicPr>
          <p:nvPr/>
        </p:nvPicPr>
        <p:blipFill>
          <a:blip r:embed="rId3"/>
          <a:stretch>
            <a:fillRect/>
          </a:stretch>
        </p:blipFill>
        <p:spPr>
          <a:xfrm>
            <a:off x="1667804" y="1150208"/>
            <a:ext cx="2438168" cy="3781350"/>
          </a:xfrm>
          <a:prstGeom prst="rect">
            <a:avLst/>
          </a:prstGeom>
        </p:spPr>
      </p:pic>
      <p:pic>
        <p:nvPicPr>
          <p:cNvPr id="3" name="Picture 2">
            <a:extLst>
              <a:ext uri="{FF2B5EF4-FFF2-40B4-BE49-F238E27FC236}">
                <a16:creationId xmlns:a16="http://schemas.microsoft.com/office/drawing/2014/main" id="{A8B32C8B-22DB-714A-A7E1-1F06160D3E7B}"/>
              </a:ext>
            </a:extLst>
          </p:cNvPr>
          <p:cNvPicPr>
            <a:picLocks noChangeAspect="1"/>
          </p:cNvPicPr>
          <p:nvPr/>
        </p:nvPicPr>
        <p:blipFill>
          <a:blip r:embed="rId4"/>
          <a:stretch>
            <a:fillRect/>
          </a:stretch>
        </p:blipFill>
        <p:spPr>
          <a:xfrm>
            <a:off x="4504872" y="1150208"/>
            <a:ext cx="2438168" cy="3781351"/>
          </a:xfrm>
          <a:prstGeom prst="rect">
            <a:avLst/>
          </a:prstGeom>
        </p:spPr>
      </p:pic>
    </p:spTree>
    <p:extLst>
      <p:ext uri="{BB962C8B-B14F-4D97-AF65-F5344CB8AC3E}">
        <p14:creationId xmlns:p14="http://schemas.microsoft.com/office/powerpoint/2010/main" val="66016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topologists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B51BBAB8-0FE3-1F43-BA31-5BD7AFA5CB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3867" y="1153832"/>
            <a:ext cx="2667930" cy="3649601"/>
          </a:xfrm>
          <a:prstGeom prst="rect">
            <a:avLst/>
          </a:prstGeom>
        </p:spPr>
      </p:pic>
      <p:pic>
        <p:nvPicPr>
          <p:cNvPr id="5" name="Picture 4">
            <a:extLst>
              <a:ext uri="{FF2B5EF4-FFF2-40B4-BE49-F238E27FC236}">
                <a16:creationId xmlns:a16="http://schemas.microsoft.com/office/drawing/2014/main" id="{6BB5C601-DF28-F243-A636-CE1866ADA2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38035" y="1153830"/>
            <a:ext cx="2667930" cy="3649601"/>
          </a:xfrm>
          <a:prstGeom prst="rect">
            <a:avLst/>
          </a:prstGeom>
        </p:spPr>
      </p:pic>
      <p:pic>
        <p:nvPicPr>
          <p:cNvPr id="6" name="Picture 5">
            <a:extLst>
              <a:ext uri="{FF2B5EF4-FFF2-40B4-BE49-F238E27FC236}">
                <a16:creationId xmlns:a16="http://schemas.microsoft.com/office/drawing/2014/main" id="{7791215A-D603-5D40-9416-40E267D8C7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42204" y="1153831"/>
            <a:ext cx="2667930" cy="3649601"/>
          </a:xfrm>
          <a:prstGeom prst="rect">
            <a:avLst/>
          </a:prstGeom>
        </p:spPr>
      </p:pic>
      <p:sp>
        <p:nvSpPr>
          <p:cNvPr id="7" name="TextBox 6">
            <a:extLst>
              <a:ext uri="{FF2B5EF4-FFF2-40B4-BE49-F238E27FC236}">
                <a16:creationId xmlns:a16="http://schemas.microsoft.com/office/drawing/2014/main" id="{0B4D236B-6246-CF41-9E52-858299135630}"/>
              </a:ext>
            </a:extLst>
          </p:cNvPr>
          <p:cNvSpPr txBox="1"/>
          <p:nvPr/>
        </p:nvSpPr>
        <p:spPr>
          <a:xfrm>
            <a:off x="1590254" y="4803431"/>
            <a:ext cx="5963492" cy="307777"/>
          </a:xfrm>
          <a:prstGeom prst="rect">
            <a:avLst/>
          </a:prstGeom>
          <a:noFill/>
        </p:spPr>
        <p:txBody>
          <a:bodyPr wrap="none" rtlCol="0">
            <a:spAutoFit/>
          </a:bodyPr>
          <a:lstStyle/>
          <a:p>
            <a:r>
              <a:rPr lang="en-TW" dirty="0"/>
              <a:t>More information about this series: </a:t>
            </a:r>
            <a:r>
              <a:rPr lang="en-US" dirty="0">
                <a:hlinkClick r:id="rId6"/>
              </a:rPr>
              <a:t>https://</a:t>
            </a:r>
            <a:r>
              <a:rPr lang="en-US" dirty="0" err="1">
                <a:hlinkClick r:id="rId6"/>
              </a:rPr>
              <a:t>www.springer.com</a:t>
            </a:r>
            <a:r>
              <a:rPr lang="en-US" dirty="0">
                <a:hlinkClick r:id="rId6"/>
              </a:rPr>
              <a:t>/series/8349</a:t>
            </a:r>
            <a:endParaRPr lang="en-TW" dirty="0"/>
          </a:p>
        </p:txBody>
      </p:sp>
    </p:spTree>
    <p:extLst>
      <p:ext uri="{BB962C8B-B14F-4D97-AF65-F5344CB8AC3E}">
        <p14:creationId xmlns:p14="http://schemas.microsoft.com/office/powerpoint/2010/main" val="3479742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Way to Get Internet Domain Name Service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B7EFF63-FEA5-F448-9653-CEE0B0B2EDD4}"/>
              </a:ext>
            </a:extLst>
          </p:cNvPr>
          <p:cNvPicPr>
            <a:picLocks noChangeAspect="1"/>
          </p:cNvPicPr>
          <p:nvPr/>
        </p:nvPicPr>
        <p:blipFill>
          <a:blip r:embed="rId4"/>
          <a:stretch>
            <a:fillRect/>
          </a:stretch>
        </p:blipFill>
        <p:spPr>
          <a:xfrm>
            <a:off x="1062681" y="1147529"/>
            <a:ext cx="7018638" cy="3329423"/>
          </a:xfrm>
          <a:prstGeom prst="rect">
            <a:avLst/>
          </a:prstGeom>
        </p:spPr>
      </p:pic>
    </p:spTree>
    <p:extLst>
      <p:ext uri="{BB962C8B-B14F-4D97-AF65-F5344CB8AC3E}">
        <p14:creationId xmlns:p14="http://schemas.microsoft.com/office/powerpoint/2010/main" val="404444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NsM</a:t>
            </a:r>
            <a:r>
              <a:rPr lang="en" dirty="0"/>
              <a:t> in Loops and Recursion</a:t>
            </a:r>
            <a:endParaRPr dirty="0"/>
          </a:p>
        </p:txBody>
      </p:sp>
      <p:grpSp>
        <p:nvGrpSpPr>
          <p:cNvPr id="6" name="Group 5">
            <a:extLst>
              <a:ext uri="{FF2B5EF4-FFF2-40B4-BE49-F238E27FC236}">
                <a16:creationId xmlns:a16="http://schemas.microsoft.com/office/drawing/2014/main" id="{64D8F681-F86F-8742-A184-4EA316E2951B}"/>
              </a:ext>
            </a:extLst>
          </p:cNvPr>
          <p:cNvGrpSpPr/>
          <p:nvPr/>
        </p:nvGrpSpPr>
        <p:grpSpPr>
          <a:xfrm>
            <a:off x="311700" y="1527949"/>
            <a:ext cx="3632583" cy="2824712"/>
            <a:chOff x="1557255" y="1073132"/>
            <a:chExt cx="6029489" cy="3907636"/>
          </a:xfrm>
        </p:grpSpPr>
        <p:pic>
          <p:nvPicPr>
            <p:cNvPr id="4" name="Picture 3">
              <a:hlinkClick r:id="rId3"/>
              <a:extLst>
                <a:ext uri="{FF2B5EF4-FFF2-40B4-BE49-F238E27FC236}">
                  <a16:creationId xmlns:a16="http://schemas.microsoft.com/office/drawing/2014/main" id="{D4AEE7C0-98B9-2245-85BD-905D3CC9FFD6}"/>
                </a:ext>
              </a:extLst>
            </p:cNvPr>
            <p:cNvPicPr>
              <a:picLocks noChangeAspect="1"/>
            </p:cNvPicPr>
            <p:nvPr/>
          </p:nvPicPr>
          <p:blipFill>
            <a:blip r:embed="rId4"/>
            <a:stretch>
              <a:fillRect/>
            </a:stretch>
          </p:blipFill>
          <p:spPr>
            <a:xfrm>
              <a:off x="1557255" y="1073132"/>
              <a:ext cx="6029489" cy="3907636"/>
            </a:xfrm>
            <a:prstGeom prst="rect">
              <a:avLst/>
            </a:prstGeom>
          </p:spPr>
        </p:pic>
        <p:sp>
          <p:nvSpPr>
            <p:cNvPr id="5" name="Oval 4">
              <a:extLst>
                <a:ext uri="{FF2B5EF4-FFF2-40B4-BE49-F238E27FC236}">
                  <a16:creationId xmlns:a16="http://schemas.microsoft.com/office/drawing/2014/main" id="{57EF6784-6AA5-6342-8D3A-084304A782E2}"/>
                </a:ext>
              </a:extLst>
            </p:cNvPr>
            <p:cNvSpPr/>
            <p:nvPr/>
          </p:nvSpPr>
          <p:spPr>
            <a:xfrm>
              <a:off x="3332135" y="3700472"/>
              <a:ext cx="2355742" cy="410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2" name="Picture 1">
            <a:hlinkClick r:id="rId5"/>
            <a:extLst>
              <a:ext uri="{FF2B5EF4-FFF2-40B4-BE49-F238E27FC236}">
                <a16:creationId xmlns:a16="http://schemas.microsoft.com/office/drawing/2014/main" id="{0E7B8D4E-0FE0-C14C-8279-63045100D131}"/>
              </a:ext>
            </a:extLst>
          </p:cNvPr>
          <p:cNvPicPr>
            <a:picLocks noChangeAspect="1"/>
          </p:cNvPicPr>
          <p:nvPr/>
        </p:nvPicPr>
        <p:blipFill>
          <a:blip r:embed="rId6"/>
          <a:stretch>
            <a:fillRect/>
          </a:stretch>
        </p:blipFill>
        <p:spPr>
          <a:xfrm>
            <a:off x="4572000" y="1527949"/>
            <a:ext cx="4367076" cy="2830247"/>
          </a:xfrm>
          <a:prstGeom prst="rect">
            <a:avLst/>
          </a:prstGeom>
        </p:spPr>
      </p:pic>
    </p:spTree>
    <p:extLst>
      <p:ext uri="{BB962C8B-B14F-4D97-AF65-F5344CB8AC3E}">
        <p14:creationId xmlns:p14="http://schemas.microsoft.com/office/powerpoint/2010/main" val="519855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Another Round at Recursion</a:t>
            </a:r>
            <a:endParaRPr dirty="0"/>
          </a:p>
        </p:txBody>
      </p:sp>
      <p:pic>
        <p:nvPicPr>
          <p:cNvPr id="3" name="Picture 2">
            <a:hlinkClick r:id="rId3"/>
            <a:extLst>
              <a:ext uri="{FF2B5EF4-FFF2-40B4-BE49-F238E27FC236}">
                <a16:creationId xmlns:a16="http://schemas.microsoft.com/office/drawing/2014/main" id="{DDB341D9-8D59-CA4B-9628-4B5895342A7E}"/>
              </a:ext>
            </a:extLst>
          </p:cNvPr>
          <p:cNvPicPr>
            <a:picLocks noChangeAspect="1"/>
          </p:cNvPicPr>
          <p:nvPr/>
        </p:nvPicPr>
        <p:blipFill>
          <a:blip r:embed="rId4"/>
          <a:stretch>
            <a:fillRect/>
          </a:stretch>
        </p:blipFill>
        <p:spPr>
          <a:xfrm>
            <a:off x="5013594" y="1527949"/>
            <a:ext cx="3927556" cy="2634717"/>
          </a:xfrm>
          <a:prstGeom prst="rect">
            <a:avLst/>
          </a:prstGeom>
        </p:spPr>
      </p:pic>
      <p:pic>
        <p:nvPicPr>
          <p:cNvPr id="7" name="Picture 6">
            <a:hlinkClick r:id="rId5"/>
            <a:extLst>
              <a:ext uri="{FF2B5EF4-FFF2-40B4-BE49-F238E27FC236}">
                <a16:creationId xmlns:a16="http://schemas.microsoft.com/office/drawing/2014/main" id="{BE64E155-3C13-7D4C-A79B-9D77F07F172A}"/>
              </a:ext>
            </a:extLst>
          </p:cNvPr>
          <p:cNvPicPr>
            <a:picLocks noChangeAspect="1"/>
          </p:cNvPicPr>
          <p:nvPr/>
        </p:nvPicPr>
        <p:blipFill>
          <a:blip r:embed="rId6"/>
          <a:stretch>
            <a:fillRect/>
          </a:stretch>
        </p:blipFill>
        <p:spPr>
          <a:xfrm>
            <a:off x="311700" y="1527949"/>
            <a:ext cx="3927556" cy="2634717"/>
          </a:xfrm>
          <a:prstGeom prst="rect">
            <a:avLst/>
          </a:prstGeom>
        </p:spPr>
      </p:pic>
    </p:spTree>
    <p:extLst>
      <p:ext uri="{BB962C8B-B14F-4D97-AF65-F5344CB8AC3E}">
        <p14:creationId xmlns:p14="http://schemas.microsoft.com/office/powerpoint/2010/main" val="1236354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Namespace at Scale</a:t>
            </a:r>
            <a:endParaRPr dirty="0"/>
          </a:p>
        </p:txBody>
      </p:sp>
      <p:pic>
        <p:nvPicPr>
          <p:cNvPr id="2" name="Picture 1">
            <a:extLst>
              <a:ext uri="{FF2B5EF4-FFF2-40B4-BE49-F238E27FC236}">
                <a16:creationId xmlns:a16="http://schemas.microsoft.com/office/drawing/2014/main" id="{B845E974-F801-0241-B98B-7E430FA4E200}"/>
              </a:ext>
            </a:extLst>
          </p:cNvPr>
          <p:cNvPicPr>
            <a:picLocks noChangeAspect="1"/>
          </p:cNvPicPr>
          <p:nvPr/>
        </p:nvPicPr>
        <p:blipFill>
          <a:blip r:embed="rId3"/>
          <a:stretch>
            <a:fillRect/>
          </a:stretch>
        </p:blipFill>
        <p:spPr>
          <a:xfrm>
            <a:off x="423511" y="1527949"/>
            <a:ext cx="4148489" cy="2887779"/>
          </a:xfrm>
          <a:prstGeom prst="rect">
            <a:avLst/>
          </a:prstGeom>
        </p:spPr>
      </p:pic>
      <p:sp>
        <p:nvSpPr>
          <p:cNvPr id="4" name="TextBox 3">
            <a:extLst>
              <a:ext uri="{FF2B5EF4-FFF2-40B4-BE49-F238E27FC236}">
                <a16:creationId xmlns:a16="http://schemas.microsoft.com/office/drawing/2014/main" id="{EAAC1380-E524-6E4E-8E70-F93676A0A9CD}"/>
              </a:ext>
            </a:extLst>
          </p:cNvPr>
          <p:cNvSpPr txBox="1"/>
          <p:nvPr/>
        </p:nvSpPr>
        <p:spPr>
          <a:xfrm>
            <a:off x="883370" y="4415728"/>
            <a:ext cx="3228769" cy="307777"/>
          </a:xfrm>
          <a:prstGeom prst="rect">
            <a:avLst/>
          </a:prstGeom>
          <a:noFill/>
        </p:spPr>
        <p:txBody>
          <a:bodyPr wrap="none" rtlCol="0">
            <a:spAutoFit/>
          </a:bodyPr>
          <a:lstStyle/>
          <a:p>
            <a:pPr algn="ctr"/>
            <a:r>
              <a:rPr lang="en-TW" dirty="0">
                <a:hlinkClick r:id="rId4"/>
              </a:rPr>
              <a:t>GPT-3 A very large vocabulary</a:t>
            </a:r>
            <a:r>
              <a:rPr lang="en-TW" dirty="0"/>
              <a:t> to date</a:t>
            </a:r>
          </a:p>
        </p:txBody>
      </p:sp>
      <p:pic>
        <p:nvPicPr>
          <p:cNvPr id="6" name="Picture 5">
            <a:hlinkClick r:id="rId5"/>
            <a:extLst>
              <a:ext uri="{FF2B5EF4-FFF2-40B4-BE49-F238E27FC236}">
                <a16:creationId xmlns:a16="http://schemas.microsoft.com/office/drawing/2014/main" id="{71E22F5A-E0E9-E048-9E44-6FB7A1EED486}"/>
              </a:ext>
            </a:extLst>
          </p:cNvPr>
          <p:cNvPicPr>
            <a:picLocks noChangeAspect="1"/>
          </p:cNvPicPr>
          <p:nvPr/>
        </p:nvPicPr>
        <p:blipFill>
          <a:blip r:embed="rId6"/>
          <a:stretch>
            <a:fillRect/>
          </a:stretch>
        </p:blipFill>
        <p:spPr>
          <a:xfrm>
            <a:off x="4686414" y="1527949"/>
            <a:ext cx="4148488" cy="2887779"/>
          </a:xfrm>
          <a:prstGeom prst="rect">
            <a:avLst/>
          </a:prstGeom>
        </p:spPr>
      </p:pic>
      <p:sp>
        <p:nvSpPr>
          <p:cNvPr id="9" name="TextBox 8">
            <a:extLst>
              <a:ext uri="{FF2B5EF4-FFF2-40B4-BE49-F238E27FC236}">
                <a16:creationId xmlns:a16="http://schemas.microsoft.com/office/drawing/2014/main" id="{19CA5565-1EC1-BE43-B290-0494D4FBC961}"/>
              </a:ext>
            </a:extLst>
          </p:cNvPr>
          <p:cNvSpPr txBox="1"/>
          <p:nvPr/>
        </p:nvSpPr>
        <p:spPr>
          <a:xfrm>
            <a:off x="4743118" y="4415727"/>
            <a:ext cx="4035079" cy="307777"/>
          </a:xfrm>
          <a:prstGeom prst="rect">
            <a:avLst/>
          </a:prstGeom>
          <a:noFill/>
        </p:spPr>
        <p:txBody>
          <a:bodyPr wrap="none" rtlCol="0">
            <a:spAutoFit/>
          </a:bodyPr>
          <a:lstStyle/>
          <a:p>
            <a:pPr algn="ctr"/>
            <a:r>
              <a:rPr lang="en-TW" dirty="0">
                <a:hlinkClick r:id="rId5"/>
              </a:rPr>
              <a:t>An earlier industrialized computable vocabulary</a:t>
            </a:r>
            <a:endParaRPr lang="en-TW" dirty="0"/>
          </a:p>
        </p:txBody>
      </p:sp>
      <p:sp>
        <p:nvSpPr>
          <p:cNvPr id="8" name="TextBox 7">
            <a:extLst>
              <a:ext uri="{FF2B5EF4-FFF2-40B4-BE49-F238E27FC236}">
                <a16:creationId xmlns:a16="http://schemas.microsoft.com/office/drawing/2014/main" id="{98BF0645-93DB-844E-8BC1-6ED69FC2B1EE}"/>
              </a:ext>
            </a:extLst>
          </p:cNvPr>
          <p:cNvSpPr txBox="1"/>
          <p:nvPr/>
        </p:nvSpPr>
        <p:spPr>
          <a:xfrm>
            <a:off x="1419615" y="4723504"/>
            <a:ext cx="1986441" cy="307777"/>
          </a:xfrm>
          <a:prstGeom prst="rect">
            <a:avLst/>
          </a:prstGeom>
          <a:noFill/>
        </p:spPr>
        <p:txBody>
          <a:bodyPr wrap="none" rtlCol="0">
            <a:spAutoFit/>
          </a:bodyPr>
          <a:lstStyle/>
          <a:p>
            <a:r>
              <a:rPr lang="en-TW" dirty="0"/>
              <a:t>175 Billion Parameters</a:t>
            </a:r>
          </a:p>
        </p:txBody>
      </p:sp>
    </p:spTree>
    <p:extLst>
      <p:ext uri="{BB962C8B-B14F-4D97-AF65-F5344CB8AC3E}">
        <p14:creationId xmlns:p14="http://schemas.microsoft.com/office/powerpoint/2010/main" val="2364560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Approximation</a:t>
            </a:r>
            <a:br>
              <a:rPr lang="en" dirty="0"/>
            </a:br>
            <a:br>
              <a:rPr lang="en" dirty="0"/>
            </a:br>
            <a:r>
              <a:rPr lang="en" dirty="0"/>
              <a:t>If there are called the same name, </a:t>
            </a:r>
            <a:br>
              <a:rPr lang="en" dirty="0"/>
            </a:br>
            <a:r>
              <a:rPr lang="en" dirty="0"/>
              <a:t>they must be </a:t>
            </a:r>
            <a:r>
              <a:rPr lang="en" b="1" i="1" dirty="0"/>
              <a:t>equal</a:t>
            </a:r>
            <a:r>
              <a:rPr lang="en" dirty="0"/>
              <a:t>.</a:t>
            </a:r>
            <a:endParaRPr dirty="0"/>
          </a:p>
        </p:txBody>
      </p:sp>
      <p:pic>
        <p:nvPicPr>
          <p:cNvPr id="3" name="Picture 2">
            <a:extLst>
              <a:ext uri="{FF2B5EF4-FFF2-40B4-BE49-F238E27FC236}">
                <a16:creationId xmlns:a16="http://schemas.microsoft.com/office/drawing/2014/main" id="{5FEED508-C9F9-5040-9520-95A2348AB1E8}"/>
              </a:ext>
            </a:extLst>
          </p:cNvPr>
          <p:cNvPicPr>
            <a:picLocks noChangeAspect="1"/>
          </p:cNvPicPr>
          <p:nvPr/>
        </p:nvPicPr>
        <p:blipFill>
          <a:blip r:embed="rId3"/>
          <a:stretch>
            <a:fillRect/>
          </a:stretch>
        </p:blipFill>
        <p:spPr>
          <a:xfrm>
            <a:off x="0" y="3419095"/>
            <a:ext cx="9144000" cy="1097280"/>
          </a:xfrm>
          <a:prstGeom prst="rect">
            <a:avLst/>
          </a:prstGeom>
        </p:spPr>
      </p:pic>
      <p:sp>
        <p:nvSpPr>
          <p:cNvPr id="2" name="TextBox 1">
            <a:extLst>
              <a:ext uri="{FF2B5EF4-FFF2-40B4-BE49-F238E27FC236}">
                <a16:creationId xmlns:a16="http://schemas.microsoft.com/office/drawing/2014/main" id="{EF54B30A-6489-BA49-AC57-19E250043589}"/>
              </a:ext>
            </a:extLst>
          </p:cNvPr>
          <p:cNvSpPr txBox="1"/>
          <p:nvPr/>
        </p:nvSpPr>
        <p:spPr>
          <a:xfrm>
            <a:off x="3594539" y="3111318"/>
            <a:ext cx="1407758" cy="307777"/>
          </a:xfrm>
          <a:prstGeom prst="rect">
            <a:avLst/>
          </a:prstGeom>
          <a:noFill/>
        </p:spPr>
        <p:txBody>
          <a:bodyPr wrap="none" rtlCol="0">
            <a:spAutoFit/>
          </a:bodyPr>
          <a:lstStyle/>
          <a:p>
            <a:r>
              <a:rPr lang="en-TW" dirty="0"/>
              <a:t>For example …</a:t>
            </a:r>
          </a:p>
        </p:txBody>
      </p:sp>
    </p:spTree>
    <p:extLst>
      <p:ext uri="{BB962C8B-B14F-4D97-AF65-F5344CB8AC3E}">
        <p14:creationId xmlns:p14="http://schemas.microsoft.com/office/powerpoint/2010/main" val="303758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4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Definitional Suggestion for Computing Science</a:t>
            </a:r>
            <a:endParaRPr dirty="0"/>
          </a:p>
        </p:txBody>
      </p:sp>
      <p:pic>
        <p:nvPicPr>
          <p:cNvPr id="2" name="Picture 1">
            <a:extLst>
              <a:ext uri="{FF2B5EF4-FFF2-40B4-BE49-F238E27FC236}">
                <a16:creationId xmlns:a16="http://schemas.microsoft.com/office/drawing/2014/main" id="{E5680838-68EF-EF48-9F99-79838D340184}"/>
              </a:ext>
            </a:extLst>
          </p:cNvPr>
          <p:cNvPicPr>
            <a:picLocks noChangeAspect="1"/>
          </p:cNvPicPr>
          <p:nvPr/>
        </p:nvPicPr>
        <p:blipFill>
          <a:blip r:embed="rId3"/>
          <a:stretch>
            <a:fillRect/>
          </a:stretch>
        </p:blipFill>
        <p:spPr>
          <a:xfrm>
            <a:off x="0" y="3419095"/>
            <a:ext cx="9144000" cy="1097280"/>
          </a:xfrm>
          <a:prstGeom prst="rect">
            <a:avLst/>
          </a:prstGeom>
        </p:spPr>
      </p:pic>
      <p:pic>
        <p:nvPicPr>
          <p:cNvPr id="3" name="Picture 2">
            <a:extLst>
              <a:ext uri="{FF2B5EF4-FFF2-40B4-BE49-F238E27FC236}">
                <a16:creationId xmlns:a16="http://schemas.microsoft.com/office/drawing/2014/main" id="{3C815B13-73FF-8E4E-9DB1-CB095BFBEAD8}"/>
              </a:ext>
            </a:extLst>
          </p:cNvPr>
          <p:cNvPicPr>
            <a:picLocks noChangeAspect="1"/>
          </p:cNvPicPr>
          <p:nvPr/>
        </p:nvPicPr>
        <p:blipFill>
          <a:blip r:embed="rId4"/>
          <a:stretch>
            <a:fillRect/>
          </a:stretch>
        </p:blipFill>
        <p:spPr>
          <a:xfrm>
            <a:off x="1355835" y="1292772"/>
            <a:ext cx="6432330" cy="1979178"/>
          </a:xfrm>
          <a:prstGeom prst="rect">
            <a:avLst/>
          </a:prstGeom>
        </p:spPr>
      </p:pic>
    </p:spTree>
    <p:extLst>
      <p:ext uri="{BB962C8B-B14F-4D97-AF65-F5344CB8AC3E}">
        <p14:creationId xmlns:p14="http://schemas.microsoft.com/office/powerpoint/2010/main" val="220047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9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Normal Science and Namespaces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2">
            <a:extLst>
              <a:ext uri="{FF2B5EF4-FFF2-40B4-BE49-F238E27FC236}">
                <a16:creationId xmlns:a16="http://schemas.microsoft.com/office/drawing/2014/main" id="{05877EA4-8165-0B4D-B4A1-8C04DA6C521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769713" y="1328209"/>
            <a:ext cx="1105318" cy="972438"/>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C56F5213-83A2-D442-A89E-2FCFD0996FF5}"/>
              </a:ext>
            </a:extLst>
          </p:cNvPr>
          <p:cNvSpPr/>
          <p:nvPr/>
        </p:nvSpPr>
        <p:spPr>
          <a:xfrm rot="18276738">
            <a:off x="7659994" y="1270713"/>
            <a:ext cx="1289051" cy="1284627"/>
          </a:xfrm>
          <a:prstGeom prst="plus">
            <a:avLst>
              <a:gd name="adj" fmla="val 457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 name="Picture 2">
            <a:extLst>
              <a:ext uri="{FF2B5EF4-FFF2-40B4-BE49-F238E27FC236}">
                <a16:creationId xmlns:a16="http://schemas.microsoft.com/office/drawing/2014/main" id="{67772948-20C3-B54B-AE7F-BA3469BBD5F1}"/>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007641" y="2441739"/>
            <a:ext cx="1401615" cy="123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96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 the history of Algebraic Topology</a:t>
            </a:r>
            <a:br>
              <a:rPr lang="en" dirty="0"/>
            </a:br>
            <a:endParaRPr dirty="0"/>
          </a:p>
        </p:txBody>
      </p:sp>
      <p:pic>
        <p:nvPicPr>
          <p:cNvPr id="5" name="Picture 4">
            <a:hlinkClick r:id="rId3"/>
            <a:extLst>
              <a:ext uri="{FF2B5EF4-FFF2-40B4-BE49-F238E27FC236}">
                <a16:creationId xmlns:a16="http://schemas.microsoft.com/office/drawing/2014/main" id="{FD91FAD6-23E7-D34F-BCB2-60B850996850}"/>
              </a:ext>
            </a:extLst>
          </p:cNvPr>
          <p:cNvPicPr>
            <a:picLocks noChangeAspect="1"/>
          </p:cNvPicPr>
          <p:nvPr/>
        </p:nvPicPr>
        <p:blipFill>
          <a:blip r:embed="rId4"/>
          <a:stretch>
            <a:fillRect/>
          </a:stretch>
        </p:blipFill>
        <p:spPr>
          <a:xfrm>
            <a:off x="2071629" y="1116531"/>
            <a:ext cx="5000741" cy="3460613"/>
          </a:xfrm>
          <a:prstGeom prst="rect">
            <a:avLst/>
          </a:prstGeom>
        </p:spPr>
      </p:pic>
      <p:sp>
        <p:nvSpPr>
          <p:cNvPr id="7" name="TextBox 6">
            <a:extLst>
              <a:ext uri="{FF2B5EF4-FFF2-40B4-BE49-F238E27FC236}">
                <a16:creationId xmlns:a16="http://schemas.microsoft.com/office/drawing/2014/main" id="{D4500962-37A1-D146-9F69-0746673E8B75}"/>
              </a:ext>
            </a:extLst>
          </p:cNvPr>
          <p:cNvSpPr txBox="1"/>
          <p:nvPr/>
        </p:nvSpPr>
        <p:spPr>
          <a:xfrm>
            <a:off x="4016398" y="4577144"/>
            <a:ext cx="1539204" cy="307777"/>
          </a:xfrm>
          <a:prstGeom prst="rect">
            <a:avLst/>
          </a:prstGeom>
          <a:noFill/>
        </p:spPr>
        <p:txBody>
          <a:bodyPr wrap="none" rtlCol="0">
            <a:spAutoFit/>
          </a:bodyPr>
          <a:lstStyle/>
          <a:p>
            <a:r>
              <a:rPr lang="en-TW" dirty="0">
                <a:hlinkClick r:id="rId5"/>
              </a:rPr>
              <a:t>Prof. Pierre Albin</a:t>
            </a:r>
            <a:endParaRPr lang="en-TW" dirty="0"/>
          </a:p>
        </p:txBody>
      </p:sp>
    </p:spTree>
    <p:extLst>
      <p:ext uri="{BB962C8B-B14F-4D97-AF65-F5344CB8AC3E}">
        <p14:creationId xmlns:p14="http://schemas.microsoft.com/office/powerpoint/2010/main" val="893949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2841733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Memoization</a:t>
            </a:r>
            <a:r>
              <a:rPr lang="en" dirty="0"/>
              <a:t>: Remember Generated Names</a:t>
            </a:r>
            <a:endParaRPr dirty="0"/>
          </a:p>
        </p:txBody>
      </p:sp>
      <p:pic>
        <p:nvPicPr>
          <p:cNvPr id="2" name="Picture 1">
            <a:hlinkClick r:id="rId3"/>
            <a:extLst>
              <a:ext uri="{FF2B5EF4-FFF2-40B4-BE49-F238E27FC236}">
                <a16:creationId xmlns:a16="http://schemas.microsoft.com/office/drawing/2014/main" id="{F7767A5C-57D1-8447-A4BD-437A2D2C7A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091" y="1414994"/>
            <a:ext cx="3352633" cy="1944024"/>
          </a:xfrm>
          <a:prstGeom prst="rect">
            <a:avLst/>
          </a:prstGeom>
        </p:spPr>
      </p:pic>
      <p:pic>
        <p:nvPicPr>
          <p:cNvPr id="4" name="Picture 3">
            <a:hlinkClick r:id="rId5"/>
            <a:extLst>
              <a:ext uri="{FF2B5EF4-FFF2-40B4-BE49-F238E27FC236}">
                <a16:creationId xmlns:a16="http://schemas.microsoft.com/office/drawing/2014/main" id="{2B20B41E-E4EB-2345-BB67-F6BE1175EB5D}"/>
              </a:ext>
            </a:extLst>
          </p:cNvPr>
          <p:cNvPicPr>
            <a:picLocks noChangeAspect="1"/>
          </p:cNvPicPr>
          <p:nvPr/>
        </p:nvPicPr>
        <p:blipFill>
          <a:blip r:embed="rId6"/>
          <a:stretch>
            <a:fillRect/>
          </a:stretch>
        </p:blipFill>
        <p:spPr>
          <a:xfrm>
            <a:off x="4152734" y="1492468"/>
            <a:ext cx="4648203" cy="2726121"/>
          </a:xfrm>
          <a:prstGeom prst="rect">
            <a:avLst/>
          </a:prstGeom>
        </p:spPr>
      </p:pic>
    </p:spTree>
    <p:extLst>
      <p:ext uri="{BB962C8B-B14F-4D97-AF65-F5344CB8AC3E}">
        <p14:creationId xmlns:p14="http://schemas.microsoft.com/office/powerpoint/2010/main" val="2111683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30789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(naming objects)</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34832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1201052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as pure abstractions</a:t>
            </a:r>
            <a:endParaRPr dirty="0">
              <a:solidFill>
                <a:srgbClr val="FF0000"/>
              </a:solidFill>
            </a:endParaRPr>
          </a:p>
        </p:txBody>
      </p:sp>
      <p:pic>
        <p:nvPicPr>
          <p:cNvPr id="3" name="Picture 2">
            <a:hlinkClick r:id="rId3"/>
            <a:extLst>
              <a:ext uri="{FF2B5EF4-FFF2-40B4-BE49-F238E27FC236}">
                <a16:creationId xmlns:a16="http://schemas.microsoft.com/office/drawing/2014/main" id="{C87E1969-E315-6A45-93AF-135E3A7485CC}"/>
              </a:ext>
            </a:extLst>
          </p:cNvPr>
          <p:cNvPicPr>
            <a:picLocks noChangeAspect="1"/>
          </p:cNvPicPr>
          <p:nvPr/>
        </p:nvPicPr>
        <p:blipFill>
          <a:blip r:embed="rId4"/>
          <a:stretch>
            <a:fillRect/>
          </a:stretch>
        </p:blipFill>
        <p:spPr>
          <a:xfrm>
            <a:off x="2441003" y="1096266"/>
            <a:ext cx="4261994" cy="3602209"/>
          </a:xfrm>
          <a:prstGeom prst="rect">
            <a:avLst/>
          </a:prstGeom>
        </p:spPr>
      </p:pic>
      <p:sp>
        <p:nvSpPr>
          <p:cNvPr id="4" name="TextBox 3">
            <a:extLst>
              <a:ext uri="{FF2B5EF4-FFF2-40B4-BE49-F238E27FC236}">
                <a16:creationId xmlns:a16="http://schemas.microsoft.com/office/drawing/2014/main" id="{DFC72D8C-6D0E-A34B-BE7B-2D816151A057}"/>
              </a:ext>
            </a:extLst>
          </p:cNvPr>
          <p:cNvSpPr txBox="1"/>
          <p:nvPr/>
        </p:nvSpPr>
        <p:spPr>
          <a:xfrm>
            <a:off x="2317216" y="4777016"/>
            <a:ext cx="4509568" cy="307777"/>
          </a:xfrm>
          <a:prstGeom prst="rect">
            <a:avLst/>
          </a:prstGeom>
          <a:noFill/>
        </p:spPr>
        <p:txBody>
          <a:bodyPr wrap="none" rtlCol="0">
            <a:spAutoFit/>
          </a:bodyPr>
          <a:lstStyle/>
          <a:p>
            <a:pPr algn="ctr"/>
            <a:r>
              <a:rPr lang="en-TW" dirty="0"/>
              <a:t>Video Source: </a:t>
            </a:r>
            <a:r>
              <a:rPr lang="en-US" dirty="0">
                <a:hlinkClick r:id="rId5"/>
              </a:rPr>
              <a:t>https://</a:t>
            </a:r>
            <a:r>
              <a:rPr lang="en-US" dirty="0" err="1">
                <a:hlinkClick r:id="rId5"/>
              </a:rPr>
              <a:t>youtu.be</a:t>
            </a:r>
            <a:r>
              <a:rPr lang="en-US" dirty="0">
                <a:hlinkClick r:id="rId5"/>
              </a:rPr>
              <a:t>/TbNymweHW4E</a:t>
            </a:r>
            <a:r>
              <a:rPr lang="en-US" dirty="0"/>
              <a:t>?t=246</a:t>
            </a:r>
            <a:endParaRPr lang="en-TW" dirty="0"/>
          </a:p>
        </p:txBody>
      </p:sp>
    </p:spTree>
    <p:extLst>
      <p:ext uri="{BB962C8B-B14F-4D97-AF65-F5344CB8AC3E}">
        <p14:creationId xmlns:p14="http://schemas.microsoft.com/office/powerpoint/2010/main" val="3926312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401" y="1121678"/>
            <a:ext cx="3054297"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5AC1C-7344-F847-94A7-9E9A2947A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891" y="1121678"/>
            <a:ext cx="5200857" cy="3695700"/>
          </a:xfrm>
          <a:prstGeom prst="rect">
            <a:avLst/>
          </a:prstGeom>
        </p:spPr>
      </p:pic>
    </p:spTree>
    <p:extLst>
      <p:ext uri="{BB962C8B-B14F-4D97-AF65-F5344CB8AC3E}">
        <p14:creationId xmlns:p14="http://schemas.microsoft.com/office/powerpoint/2010/main" val="4083541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1" y="1366117"/>
            <a:ext cx="2998828" cy="3202758"/>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3450693" y="1366117"/>
            <a:ext cx="5521771" cy="3312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t>Controlled Access Rights</a:t>
            </a:r>
          </a:p>
          <a:p>
            <a:pPr lvl="1"/>
            <a:r>
              <a:rPr lang="en-US" sz="1200" dirty="0"/>
              <a:t>Non-repudiation:</a:t>
            </a:r>
          </a:p>
          <a:p>
            <a:pPr lvl="2"/>
            <a:r>
              <a:rPr lang="en-US" sz="800" dirty="0"/>
              <a:t>Every name only points to one unique legal entity </a:t>
            </a:r>
            <a:endParaRPr lang="en-US" sz="1000" dirty="0"/>
          </a:p>
          <a:p>
            <a:pPr lvl="1"/>
            <a:r>
              <a:rPr lang="en-US" sz="1200" dirty="0"/>
              <a:t>Tamper-Proof:</a:t>
            </a:r>
          </a:p>
          <a:p>
            <a:pPr lvl="2"/>
            <a:r>
              <a:rPr lang="en-US" sz="900" dirty="0"/>
              <a:t>Authorized entities can make changes</a:t>
            </a:r>
          </a:p>
          <a:p>
            <a:pPr lvl="2"/>
            <a:r>
              <a:rPr lang="en-US" sz="900" dirty="0"/>
              <a:t>Any change to the name system must become public knowledge</a:t>
            </a:r>
          </a:p>
          <a:p>
            <a:endParaRPr lang="en-US" sz="1200" dirty="0"/>
          </a:p>
          <a:p>
            <a:r>
              <a:rPr lang="en-US" sz="1200" dirty="0"/>
              <a:t>Time-based:</a:t>
            </a:r>
          </a:p>
          <a:p>
            <a:pPr lvl="1"/>
            <a:r>
              <a:rPr lang="en-US" sz="1050" dirty="0"/>
              <a:t>All name changes should be time-stamped by one coherent clock</a:t>
            </a:r>
          </a:p>
        </p:txBody>
      </p:sp>
      <p:pic>
        <p:nvPicPr>
          <p:cNvPr id="2050" name="Picture 2" descr="Clock icon Shopping icon Time is money icon, Wall Clock, Circle, Symbol, Logo, Home Accessories, Furniture, Interior Design png">
            <a:extLst>
              <a:ext uri="{FF2B5EF4-FFF2-40B4-BE49-F238E27FC236}">
                <a16:creationId xmlns:a16="http://schemas.microsoft.com/office/drawing/2014/main" id="{D8349732-4972-4D47-A8E9-026C0AFDF0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9094" y="3656079"/>
            <a:ext cx="487236" cy="4872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ccount Management PX">
            <a:extLst>
              <a:ext uri="{FF2B5EF4-FFF2-40B4-BE49-F238E27FC236}">
                <a16:creationId xmlns:a16="http://schemas.microsoft.com/office/drawing/2014/main" id="{B72B64E5-1F9C-5247-873A-ED5F7C95E1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7896" y="1017725"/>
            <a:ext cx="1137421" cy="11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2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How to cope </a:t>
            </a:r>
            <a:r>
              <a:rPr lang="en-TW" sz="2000" dirty="0"/>
              <a:t>with Infinite Number of Namespaces?</a:t>
            </a:r>
            <a:br>
              <a:rPr lang="en-TW" sz="2000" dirty="0"/>
            </a:br>
            <a:r>
              <a:rPr lang="en-TW" sz="2000" dirty="0"/>
              <a:t>Category Theory to the rescue</a:t>
            </a:r>
          </a:p>
        </p:txBody>
      </p:sp>
      <p:pic>
        <p:nvPicPr>
          <p:cNvPr id="3" name="Picture 2">
            <a:hlinkClick r:id="rId3"/>
            <a:extLst>
              <a:ext uri="{FF2B5EF4-FFF2-40B4-BE49-F238E27FC236}">
                <a16:creationId xmlns:a16="http://schemas.microsoft.com/office/drawing/2014/main" id="{F8180512-C1F9-5446-9B7B-BF1C669BA150}"/>
              </a:ext>
            </a:extLst>
          </p:cNvPr>
          <p:cNvPicPr>
            <a:picLocks noChangeAspect="1"/>
          </p:cNvPicPr>
          <p:nvPr/>
        </p:nvPicPr>
        <p:blipFill>
          <a:blip r:embed="rId4"/>
          <a:stretch>
            <a:fillRect/>
          </a:stretch>
        </p:blipFill>
        <p:spPr>
          <a:xfrm>
            <a:off x="2546716" y="1378848"/>
            <a:ext cx="4050568" cy="3123520"/>
          </a:xfrm>
          <a:prstGeom prst="rect">
            <a:avLst/>
          </a:prstGeom>
        </p:spPr>
      </p:pic>
      <p:sp>
        <p:nvSpPr>
          <p:cNvPr id="4" name="TextBox 3">
            <a:extLst>
              <a:ext uri="{FF2B5EF4-FFF2-40B4-BE49-F238E27FC236}">
                <a16:creationId xmlns:a16="http://schemas.microsoft.com/office/drawing/2014/main" id="{22D20DC5-2EED-A642-9D61-59329383CE5C}"/>
              </a:ext>
            </a:extLst>
          </p:cNvPr>
          <p:cNvSpPr txBox="1"/>
          <p:nvPr/>
        </p:nvSpPr>
        <p:spPr>
          <a:xfrm>
            <a:off x="3226676" y="4698475"/>
            <a:ext cx="31870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/UKIoiO9CSXU?t=341</a:t>
            </a:r>
            <a:endParaRPr lang="en-TW" dirty="0"/>
          </a:p>
        </p:txBody>
      </p:sp>
    </p:spTree>
    <p:extLst>
      <p:ext uri="{BB962C8B-B14F-4D97-AF65-F5344CB8AC3E}">
        <p14:creationId xmlns:p14="http://schemas.microsoft.com/office/powerpoint/2010/main" val="3009605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2285400"/>
            <a:ext cx="8520600" cy="572700"/>
          </a:xfrm>
        </p:spPr>
        <p:txBody>
          <a:bodyPr/>
          <a:lstStyle/>
          <a:p>
            <a:pPr algn="ctr"/>
            <a:r>
              <a:rPr lang="en-TW" b="1" i="1" dirty="0"/>
              <a:t>How</a:t>
            </a:r>
            <a:r>
              <a:rPr lang="en-TW" dirty="0"/>
              <a:t> do you know that you know?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2108791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41000907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2250001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3534601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547164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Naming your Learning Actions</a:t>
            </a:r>
            <a:endParaRPr lang="en-TW" sz="2000" dirty="0"/>
          </a:p>
        </p:txBody>
      </p:sp>
      <p:pic>
        <p:nvPicPr>
          <p:cNvPr id="3" name="Picture 2">
            <a:hlinkClick r:id="rId3"/>
            <a:extLst>
              <a:ext uri="{FF2B5EF4-FFF2-40B4-BE49-F238E27FC236}">
                <a16:creationId xmlns:a16="http://schemas.microsoft.com/office/drawing/2014/main" id="{FBA2851F-80BF-7348-9CD5-FC00BB618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249" y="825977"/>
            <a:ext cx="3386218" cy="4036277"/>
          </a:xfrm>
          <a:prstGeom prst="rect">
            <a:avLst/>
          </a:prstGeom>
        </p:spPr>
      </p:pic>
      <p:pic>
        <p:nvPicPr>
          <p:cNvPr id="4" name="Picture 3">
            <a:hlinkClick r:id="rId5"/>
            <a:extLst>
              <a:ext uri="{FF2B5EF4-FFF2-40B4-BE49-F238E27FC236}">
                <a16:creationId xmlns:a16="http://schemas.microsoft.com/office/drawing/2014/main" id="{3163B098-4B66-B144-B6D7-089844AA9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4266" y="2861418"/>
            <a:ext cx="3227819" cy="2000836"/>
          </a:xfrm>
          <a:prstGeom prst="rect">
            <a:avLst/>
          </a:prstGeom>
        </p:spPr>
      </p:pic>
      <p:pic>
        <p:nvPicPr>
          <p:cNvPr id="6" name="Picture 5">
            <a:hlinkClick r:id="rId7"/>
            <a:extLst>
              <a:ext uri="{FF2B5EF4-FFF2-40B4-BE49-F238E27FC236}">
                <a16:creationId xmlns:a16="http://schemas.microsoft.com/office/drawing/2014/main" id="{69B6ADA5-57EB-1B46-A57F-3FE1E14A1A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143" y="951962"/>
            <a:ext cx="2535658" cy="1715038"/>
          </a:xfrm>
          <a:prstGeom prst="rect">
            <a:avLst/>
          </a:prstGeom>
        </p:spPr>
      </p:pic>
    </p:spTree>
    <p:extLst>
      <p:ext uri="{BB962C8B-B14F-4D97-AF65-F5344CB8AC3E}">
        <p14:creationId xmlns:p14="http://schemas.microsoft.com/office/powerpoint/2010/main" val="718010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pic>
        <p:nvPicPr>
          <p:cNvPr id="8" name="Picture 3" descr="Account Management PX">
            <a:extLst>
              <a:ext uri="{FF2B5EF4-FFF2-40B4-BE49-F238E27FC236}">
                <a16:creationId xmlns:a16="http://schemas.microsoft.com/office/drawing/2014/main" id="{FBF54912-D6EB-AF46-BECD-27C9FEEBC34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41782" y="2056794"/>
            <a:ext cx="883605" cy="88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7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governs Cognitive Capacity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Access Rights and Secure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877939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What is </a:t>
            </a:r>
            <a:r>
              <a:rPr lang="en-US" dirty="0" err="1"/>
              <a:t>DevSecOps</a:t>
            </a:r>
            <a:r>
              <a:rPr lang="en-US" dirty="0"/>
              <a:t>?</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1059992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214786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781999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64295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Decisions are made by different kinds of People</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2504651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Observability of Multi-Scale </a:t>
            </a:r>
            <a:r>
              <a:rPr lang="en-US" dirty="0" err="1">
                <a:solidFill>
                  <a:srgbClr val="FF0000"/>
                </a:solidFill>
              </a:rPr>
              <a:t>DevSecOps</a:t>
            </a:r>
            <a:r>
              <a:rPr lang="en-US" dirty="0">
                <a:solidFill>
                  <a:schemeClr val="tx1"/>
                </a:solidFill>
              </a:rPr>
              <a:t> Processes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83091" y="3438406"/>
            <a:ext cx="1720343" cy="430887"/>
          </a:xfrm>
          <a:prstGeom prst="rect">
            <a:avLst/>
          </a:prstGeom>
          <a:noFill/>
        </p:spPr>
        <p:txBody>
          <a:bodyPr wrap="none" rtlCol="0">
            <a:spAutoFit/>
          </a:bodyPr>
          <a:lstStyle/>
          <a:p>
            <a:pPr algn="ctr"/>
            <a:r>
              <a:rPr lang="en-TW" sz="1100" dirty="0"/>
              <a:t>Accountants/</a:t>
            </a:r>
          </a:p>
          <a:p>
            <a:pPr algn="ctr"/>
            <a:r>
              <a:rPr lang="en-TW" sz="1100" dirty="0"/>
              <a:t>Notary Service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891575" y="3439507"/>
            <a:ext cx="1444626" cy="430887"/>
          </a:xfrm>
          <a:prstGeom prst="rect">
            <a:avLst/>
          </a:prstGeom>
          <a:noFill/>
        </p:spPr>
        <p:txBody>
          <a:bodyPr wrap="none" rtlCol="0">
            <a:spAutoFit/>
          </a:bodyPr>
          <a:lstStyle/>
          <a:p>
            <a:pPr algn="ctr"/>
            <a:r>
              <a:rPr lang="en-TW" sz="1100" dirty="0"/>
              <a:t>Content Producers/</a:t>
            </a:r>
          </a:p>
          <a:p>
            <a:pPr algn="ctr"/>
            <a:r>
              <a:rPr lang="en-TW" sz="1100" dirty="0"/>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727482" y="1365865"/>
            <a:ext cx="944489" cy="430887"/>
          </a:xfrm>
          <a:prstGeom prst="rect">
            <a:avLst/>
          </a:prstGeom>
          <a:noFill/>
        </p:spPr>
        <p:txBody>
          <a:bodyPr wrap="none" rtlCol="0">
            <a:spAutoFit/>
          </a:bodyPr>
          <a:lstStyle/>
          <a:p>
            <a:pPr algn="ctr"/>
            <a:r>
              <a:rPr lang="en-TW" sz="1100" dirty="0"/>
              <a:t>Consumers/</a:t>
            </a:r>
          </a:p>
          <a:p>
            <a:pPr algn="ctr"/>
            <a:r>
              <a:rPr lang="en-TW" sz="1100" dirty="0"/>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screen">
            <a:extLst>
              <a:ext uri="{BEBA8EAE-BF5A-486C-A8C5-ECC9F3942E4B}">
                <a14:imgProps xmlns:a14="http://schemas.microsoft.com/office/drawing/2010/main">
                  <a14:imgLayer r:embed="rId9">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screen">
            <a:extLst>
              <a:ext uri="{BEBA8EAE-BF5A-486C-A8C5-ECC9F3942E4B}">
                <a14:imgProps xmlns:a14="http://schemas.microsoft.com/office/drawing/2010/main">
                  <a14:imgLayer r:embed="rId10">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27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0" y="307129"/>
            <a:ext cx="6918127" cy="946201"/>
          </a:xfrm>
          <a:prstGeom prst="rect">
            <a:avLst/>
          </a:prstGeom>
        </p:spPr>
        <p:txBody>
          <a:bodyPr/>
          <a:lstStyle/>
          <a:p>
            <a:pPr algn="ctr"/>
            <a:r>
              <a:rPr lang="en-US" dirty="0"/>
              <a:t>Metrics of “Namespace Services”</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6456" y="1083418"/>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412060" y="4269443"/>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3568854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a:t>
            </a:r>
            <a:r>
              <a:rPr lang="en-TW">
                <a:latin typeface="Arial Rounded MT Bold" panose="020F0704030504030204" pitchFamily="34" charset="77"/>
              </a:rPr>
              <a:t>representables?</a:t>
            </a:r>
            <a:endParaRPr lang="en-US"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TW" sz="1600">
                <a:latin typeface="Arial Rounded MT Bold" panose="020F0704030504030204" pitchFamily="34" charset="77"/>
              </a:rPr>
              <a:t>A </a:t>
            </a:r>
            <a:r>
              <a:rPr lang="en-TW" sz="1600" dirty="0">
                <a:latin typeface="Arial Rounded MT Bold" panose="020F0704030504030204" pitchFamily="34" charset="77"/>
              </a:rPr>
              <a:t>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Human-Machine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140764"/>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Physical and Information Sciences shares the same Challenge</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FB3D173F-729F-F340-920F-CA735B1541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894" y="1350008"/>
            <a:ext cx="2648102" cy="1006830"/>
          </a:xfrm>
          <a:prstGeom prst="rect">
            <a:avLst/>
          </a:prstGeom>
        </p:spPr>
      </p:pic>
      <p:pic>
        <p:nvPicPr>
          <p:cNvPr id="5" name="Picture 4">
            <a:hlinkClick r:id="rId3"/>
            <a:extLst>
              <a:ext uri="{FF2B5EF4-FFF2-40B4-BE49-F238E27FC236}">
                <a16:creationId xmlns:a16="http://schemas.microsoft.com/office/drawing/2014/main" id="{0FB459A0-3BEC-1845-828D-2AB5A8973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9278" y="2356837"/>
            <a:ext cx="2668717" cy="983455"/>
          </a:xfrm>
          <a:prstGeom prst="rect">
            <a:avLst/>
          </a:prstGeom>
        </p:spPr>
      </p:pic>
    </p:spTree>
    <p:extLst>
      <p:ext uri="{BB962C8B-B14F-4D97-AF65-F5344CB8AC3E}">
        <p14:creationId xmlns:p14="http://schemas.microsoft.com/office/powerpoint/2010/main" val="2746433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6445</TotalTime>
  <Words>8093</Words>
  <Application>Microsoft Macintosh PowerPoint</Application>
  <PresentationFormat>On-screen Show (16:9)</PresentationFormat>
  <Paragraphs>1423</Paragraphs>
  <Slides>218</Slides>
  <Notes>116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218</vt:i4>
      </vt:variant>
    </vt:vector>
  </HeadingPairs>
  <TitlesOfParts>
    <vt:vector size="236"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Cambria Math</vt:lpstr>
      <vt:lpstr>Century Gothic</vt:lpstr>
      <vt:lpstr>Comic Sans MS</vt:lpstr>
      <vt:lpstr>Helvetica</vt:lpstr>
      <vt:lpstr>Lato</vt:lpstr>
      <vt:lpstr>Roboto Condensed Light</vt:lpstr>
      <vt:lpstr>Times New Roman</vt:lpstr>
      <vt:lpstr>Simple Light</vt:lpstr>
      <vt:lpstr>Tech Newsletter by Slidesgo</vt:lpstr>
      <vt:lpstr>超越学科界限的认知基础 Transdisciplinary Cognitive Foundation  Namespace Management Week 2</vt:lpstr>
      <vt:lpstr>Names gave birth to Cognitive Abilities  - Laozi</vt:lpstr>
      <vt:lpstr>PowerPoint Presentation</vt:lpstr>
      <vt:lpstr>Namespaces: Encoded Symmetries in the IT industry</vt:lpstr>
      <vt:lpstr>Key-Value pairs as a general form of Dictionaries/Encyclopedias</vt:lpstr>
      <vt:lpstr>Normal Science and Namespaces</vt:lpstr>
      <vt:lpstr>Universal Data Abstraction</vt:lpstr>
      <vt:lpstr>Key-Value Data Type is a Universal Abstraction</vt:lpstr>
      <vt:lpstr>Namespaces governs Cognitive Capacity</vt:lpstr>
      <vt:lpstr>The Role of History and Clock-ticks</vt:lpstr>
      <vt:lpstr>The notion of Incommensurability</vt:lpstr>
      <vt:lpstr>The Complete set of Generative Names</vt:lpstr>
      <vt:lpstr>Arts and Sciences of NsM</vt:lpstr>
      <vt:lpstr>Thinking in Math = Acting in Namespaces</vt:lpstr>
      <vt:lpstr>The Miracle of Math in Natural Science</vt:lpstr>
      <vt:lpstr>The History of True Names</vt:lpstr>
      <vt:lpstr>Universal Representation</vt:lpstr>
      <vt:lpstr>All meaningful expressions can be modeled as Pω</vt:lpstr>
      <vt:lpstr>In Pure Computation:   Function is the ONLY thing.</vt:lpstr>
      <vt:lpstr>The Universal Structure in 𝜆-Calculus Form</vt:lpstr>
      <vt:lpstr>PowerPoint Presentation</vt:lpstr>
      <vt:lpstr>NsM at Scale!</vt:lpstr>
      <vt:lpstr>Namespace Management on the Global Scale </vt:lpstr>
      <vt:lpstr>The origin and the Future of the “Web”</vt:lpstr>
      <vt:lpstr>Namespace Management with Open AI</vt:lpstr>
      <vt:lpstr>Chinese Pre-Trained Neural Network</vt:lpstr>
      <vt:lpstr>Another Chinese Pre-Trained Neural Network</vt:lpstr>
      <vt:lpstr>Another Neural Network Open Source Tool</vt:lpstr>
      <vt:lpstr>Glossary</vt:lpstr>
      <vt:lpstr>Ricardian Contract Socially Binding Digital Twin</vt:lpstr>
      <vt:lpstr>PowerPoint Presentation</vt:lpstr>
      <vt:lpstr>PowerPoint Presentation</vt:lpstr>
      <vt:lpstr>Unified Namespace</vt:lpstr>
      <vt:lpstr>Get access to Live Data Now!</vt:lpstr>
      <vt:lpstr>An example of Namespace Management</vt:lpstr>
      <vt:lpstr>Namespace Management in Time</vt:lpstr>
      <vt:lpstr>Diffbot (more than 1 Trillion linked entities)</vt:lpstr>
      <vt:lpstr>The Fundamental Theorem of Arithmetic (Name Space Management Trick)</vt:lpstr>
      <vt:lpstr>The Fundamental Theorem of Algebra</vt:lpstr>
      <vt:lpstr>The Polynomial that appears in Fast Fourier Transform</vt:lpstr>
      <vt:lpstr>What is the minimum Symbol Space?</vt:lpstr>
      <vt:lpstr>Is binary valued system the smallest symbol set?</vt:lpstr>
      <vt:lpstr>Computable Logic and Types of “Birds”</vt:lpstr>
      <vt:lpstr>The Names of Birds (Functions)</vt:lpstr>
      <vt:lpstr>Memoization</vt:lpstr>
      <vt:lpstr>Maybe we should teach Math in a different sequence</vt:lpstr>
      <vt:lpstr>Number Theory, Physics, and Geometry</vt:lpstr>
      <vt:lpstr>The origin of Atomic Elements</vt:lpstr>
      <vt:lpstr>The known set of Elementary Particles</vt:lpstr>
      <vt:lpstr>The way medical doctors talks about Human Anatomy</vt:lpstr>
      <vt:lpstr>How musicians “assign names” to Music</vt:lpstr>
      <vt:lpstr>How topologists “assign names” to Music</vt:lpstr>
      <vt:lpstr>A Way to Get Internet Domain Name Service</vt:lpstr>
      <vt:lpstr>NsM in Loops and Recursion</vt:lpstr>
      <vt:lpstr>Another Round at Recursion</vt:lpstr>
      <vt:lpstr>Namespace at Scale</vt:lpstr>
      <vt:lpstr>First Approximation  If there are called the same name,  they must be equal.</vt:lpstr>
      <vt:lpstr>Definitional Suggestion for Computing Science</vt:lpstr>
      <vt:lpstr>The man who redefined Equal in Math! </vt:lpstr>
      <vt:lpstr>Review the history of Algebraic Topology </vt:lpstr>
      <vt:lpstr>The foundation of math as programming languages</vt:lpstr>
      <vt:lpstr>Memoization: Remember Generated Names</vt:lpstr>
      <vt:lpstr>Lecture Outline</vt:lpstr>
      <vt:lpstr>The Meaning of being True</vt:lpstr>
      <vt:lpstr>The Necessity of Named abstractions</vt:lpstr>
      <vt:lpstr>How to Think Mathematically?</vt:lpstr>
      <vt:lpstr>True Name defined by Wikipedia</vt:lpstr>
      <vt:lpstr>The Book of Why</vt:lpstr>
      <vt:lpstr>What, How and Why</vt:lpstr>
      <vt:lpstr>The Universal Structure in 𝜆-Calculus Form</vt:lpstr>
      <vt:lpstr>Intensive and Extensive Properties</vt:lpstr>
      <vt:lpstr>Labels, Linguistics, and Cognitive Science</vt:lpstr>
      <vt:lpstr>The expressive power of Names (labels)</vt:lpstr>
      <vt:lpstr>Namespaces as pure abstractions</vt:lpstr>
      <vt:lpstr>Categories are Containers of cognitive concepts</vt:lpstr>
      <vt:lpstr>Patterns of Categories/Classification of Concepts</vt:lpstr>
      <vt:lpstr>Combine Operands/Operations as constructed names?</vt:lpstr>
      <vt:lpstr>Names as Generalized Metaphors</vt:lpstr>
      <vt:lpstr>The properties of being Trust-worthy name schemes</vt:lpstr>
      <vt:lpstr>“Mathematics is the art of giving the same name to different things!”      - Henry Poincare</vt:lpstr>
      <vt:lpstr>How to cope with Infinite Number of Namespaces? Category Theory to the rescue</vt:lpstr>
      <vt:lpstr>How do you know that you know?</vt:lpstr>
      <vt:lpstr>Methods and Tools</vt:lpstr>
      <vt:lpstr>Time and Trust-worthiness in NsM</vt:lpstr>
      <vt:lpstr>Trust-worthy Name Space?</vt:lpstr>
      <vt:lpstr>Authenticated Name Space?</vt:lpstr>
      <vt:lpstr>Public-Private Key NsM Infrastructures</vt:lpstr>
      <vt:lpstr>Naming your Learning Actions</vt:lpstr>
      <vt:lpstr>Operational Concerns</vt:lpstr>
      <vt:lpstr>Access Rights and Secure Workflow</vt:lpstr>
      <vt:lpstr>What is DevSecOps?</vt:lpstr>
      <vt:lpstr>A Model of Collective Cognitive Processes </vt:lpstr>
      <vt:lpstr>Kuhn Cycle: the evolution of a Namespace</vt:lpstr>
      <vt:lpstr>Reserved Names and Constants in Sciences</vt:lpstr>
      <vt:lpstr>Decisions are made by different kinds of People</vt:lpstr>
      <vt:lpstr>Observability of Multi-Scale DevSecOps Processes</vt:lpstr>
      <vt:lpstr>Metrics of “Namespace Services”</vt:lpstr>
      <vt:lpstr>A Unified Namespace</vt:lpstr>
      <vt:lpstr>A linguistic approach to  unify the cognizance across scales</vt:lpstr>
      <vt:lpstr>Code is Law</vt:lpstr>
      <vt:lpstr>A Unified Context for the Collective Cognizance</vt:lpstr>
      <vt:lpstr>Three Scales of Time</vt:lpstr>
      <vt:lpstr>Time Stamped Data  Preserve Event Ordering Information</vt:lpstr>
      <vt:lpstr>ITIL’s Introductory Video</vt:lpstr>
      <vt:lpstr>ITIL’s Five Stages of Service Deployment</vt:lpstr>
      <vt:lpstr>The Five stages mapped to ITIL terms</vt:lpstr>
      <vt:lpstr>The Five stages mapped to ITIL terms</vt:lpstr>
      <vt:lpstr>What is CICD and DevOps? Continuous Integration, Continuous Delivery/Deployment</vt:lpstr>
      <vt:lpstr>Financial Accounting Process</vt:lpstr>
      <vt:lpstr>System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Not Information Asymmetry, but promote the Principle of Information Symmetry</vt:lpstr>
      <vt:lpstr>Open and then Free</vt:lpstr>
      <vt:lpstr>Service Mesh (Istio) and Human Physiology Checks and Balances Data Plane and the Control Plane</vt:lpstr>
      <vt:lpstr>Awareness at many levels</vt:lpstr>
      <vt:lpstr>Governance in Cyber-Physical Spaces</vt:lpstr>
      <vt:lpstr>DevOps for Smart Cities</vt:lpstr>
      <vt:lpstr>DevOps Goals for Governance</vt:lpstr>
      <vt:lpstr>Cyber-Physical Space Integration</vt:lpstr>
      <vt:lpstr>The CAP Theorem in NsM</vt:lpstr>
      <vt:lpstr>Name Spaces in Databases</vt:lpstr>
      <vt:lpstr>We are in the Universe, now!</vt:lpstr>
      <vt:lpstr>Abundant Tools and Data Sources  can all be accessed through Web Browsers</vt:lpstr>
      <vt:lpstr>Namespace Management operated under  the Principle of Information Symmetry</vt:lpstr>
      <vt:lpstr>Discussion and Future Applications</vt:lpstr>
      <vt:lpstr>Knowledge Management in NsM</vt:lpstr>
      <vt:lpstr>PowerPoint Presentation</vt:lpstr>
      <vt:lpstr>Students Actions before Wednesday Sep 18, 2021</vt:lpstr>
      <vt:lpstr>Metaphors make up the Foundation of Cognition</vt:lpstr>
      <vt:lpstr>The Learnability Hypothesis by Leslie Valiant</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GitOps: Git as the Single Source of Truth</vt:lpstr>
      <vt:lpstr>A Self-Optimizing Process</vt:lpstr>
      <vt:lpstr>A Cognitive Learning Program that utilizes Contemporary Tools</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Abstraction</vt:lpstr>
      <vt:lpstr>Students Actions before Wednesday Sep 18</vt:lpstr>
      <vt:lpstr>Your action on NsM before Sep 29, 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951</cp:revision>
  <dcterms:modified xsi:type="dcterms:W3CDTF">2021-09-24T14:15:33Z</dcterms:modified>
</cp:coreProperties>
</file>